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7" r:id="rId2"/>
    <p:sldId id="258" r:id="rId3"/>
    <p:sldId id="357" r:id="rId4"/>
    <p:sldId id="262" r:id="rId5"/>
    <p:sldId id="263" r:id="rId6"/>
    <p:sldId id="264" r:id="rId7"/>
    <p:sldId id="265" r:id="rId8"/>
    <p:sldId id="266" r:id="rId9"/>
    <p:sldId id="358" r:id="rId10"/>
    <p:sldId id="359" r:id="rId11"/>
    <p:sldId id="361" r:id="rId12"/>
    <p:sldId id="360" r:id="rId13"/>
    <p:sldId id="362" r:id="rId14"/>
    <p:sldId id="363" r:id="rId15"/>
    <p:sldId id="364" r:id="rId16"/>
    <p:sldId id="365" r:id="rId17"/>
    <p:sldId id="370" r:id="rId18"/>
    <p:sldId id="371" r:id="rId19"/>
    <p:sldId id="373" r:id="rId20"/>
    <p:sldId id="372" r:id="rId21"/>
    <p:sldId id="274" r:id="rId22"/>
    <p:sldId id="276" r:id="rId23"/>
    <p:sldId id="275" r:id="rId24"/>
    <p:sldId id="277" r:id="rId25"/>
    <p:sldId id="278" r:id="rId26"/>
    <p:sldId id="280" r:id="rId27"/>
    <p:sldId id="281" r:id="rId28"/>
    <p:sldId id="375" r:id="rId29"/>
    <p:sldId id="3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8F78"/>
    <a:srgbClr val="AD9672"/>
    <a:srgbClr val="924413"/>
    <a:srgbClr val="D2A470"/>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641" autoAdjust="0"/>
  </p:normalViewPr>
  <p:slideViewPr>
    <p:cSldViewPr snapToGrid="0">
      <p:cViewPr varScale="1">
        <p:scale>
          <a:sx n="135" d="100"/>
          <a:sy n="135" d="100"/>
        </p:scale>
        <p:origin x="1137"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9A88B-566A-40F0-8AB6-444179B7CD0E}" type="datetimeFigureOut">
              <a:rPr lang="en-GB" smtClean="0"/>
              <a:t>10/11/2020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3EA2B-A4F3-4212-A5BA-9360D259FD49}" type="slidenum">
              <a:rPr lang="en-GB" smtClean="0"/>
              <a:t>‹#›</a:t>
            </a:fld>
            <a:endParaRPr lang="en-GB"/>
          </a:p>
        </p:txBody>
      </p:sp>
    </p:spTree>
    <p:extLst>
      <p:ext uri="{BB962C8B-B14F-4D97-AF65-F5344CB8AC3E}">
        <p14:creationId xmlns:p14="http://schemas.microsoft.com/office/powerpoint/2010/main" val="2399018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Mercury image: NASA/JHUAPL</a:t>
            </a:r>
            <a:br>
              <a:rPr lang="en-GB" dirty="0"/>
            </a:br>
            <a:r>
              <a:rPr lang="en-GB" dirty="0"/>
              <a:t>Venus image: NASA</a:t>
            </a:r>
            <a:br>
              <a:rPr lang="en-GB" dirty="0"/>
            </a:br>
            <a:r>
              <a:rPr lang="en-GB" dirty="0"/>
              <a:t>Earth image: NASA/Apollo 17 crew</a:t>
            </a:r>
            <a:br>
              <a:rPr lang="en-GB" dirty="0"/>
            </a:br>
            <a:r>
              <a:rPr lang="en-GB" dirty="0"/>
              <a:t>Mars image: ESA/MPS/UPD/LAM/IAA/RSSD/INTA/UPM/DASP/IDA</a:t>
            </a:r>
          </a:p>
          <a:p>
            <a:endParaRPr lang="en-GB" dirty="0"/>
          </a:p>
          <a:p>
            <a:r>
              <a:rPr lang="en-GB" dirty="0"/>
              <a:t>Scales are roughly correct, distances between them not so much.</a:t>
            </a:r>
          </a:p>
        </p:txBody>
      </p:sp>
      <p:sp>
        <p:nvSpPr>
          <p:cNvPr id="4" name="Slide Number Placeholder 3"/>
          <p:cNvSpPr>
            <a:spLocks noGrp="1"/>
          </p:cNvSpPr>
          <p:nvPr>
            <p:ph type="sldNum" sz="quarter" idx="5"/>
          </p:nvPr>
        </p:nvSpPr>
        <p:spPr/>
        <p:txBody>
          <a:bodyPr/>
          <a:lstStyle/>
          <a:p>
            <a:fld id="{5F04C444-B493-4109-B826-E00053A2A758}" type="slidenum">
              <a:rPr lang="en-GB" smtClean="0"/>
              <a:t>4</a:t>
            </a:fld>
            <a:endParaRPr lang="en-GB"/>
          </a:p>
        </p:txBody>
      </p:sp>
    </p:spTree>
    <p:extLst>
      <p:ext uri="{BB962C8B-B14F-4D97-AF65-F5344CB8AC3E}">
        <p14:creationId xmlns:p14="http://schemas.microsoft.com/office/powerpoint/2010/main" val="2238772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1200" b="1" dirty="0"/>
              <a:t>Impact cratering</a:t>
            </a:r>
            <a:r>
              <a:rPr lang="en-US" altLang="en-US" sz="1200" dirty="0"/>
              <a:t>: the blasting of bowl-shaped </a:t>
            </a:r>
            <a:r>
              <a:rPr lang="en-US" altLang="en-US" sz="1200" i="1" dirty="0"/>
              <a:t>impact craters</a:t>
            </a:r>
            <a:r>
              <a:rPr lang="en-US" altLang="en-US" sz="1200" dirty="0"/>
              <a:t> by asteroids or comets striking a planet’s surface. </a:t>
            </a:r>
          </a:p>
          <a:p>
            <a:pPr>
              <a:lnSpc>
                <a:spcPct val="90000"/>
              </a:lnSpc>
            </a:pPr>
            <a:r>
              <a:rPr lang="en-US" altLang="en-US" sz="1200" b="1" dirty="0"/>
              <a:t>Volcanism</a:t>
            </a:r>
            <a:r>
              <a:rPr lang="en-US" altLang="en-US" sz="1200" dirty="0"/>
              <a:t>: the eruption of molten rock, or </a:t>
            </a:r>
            <a:r>
              <a:rPr lang="en-US" altLang="en-US" sz="1200" i="1" dirty="0"/>
              <a:t>lava,</a:t>
            </a:r>
            <a:r>
              <a:rPr lang="en-US" altLang="en-US" sz="1200" dirty="0"/>
              <a:t> from a planet’s interior onto its surface. </a:t>
            </a:r>
          </a:p>
          <a:p>
            <a:pPr>
              <a:lnSpc>
                <a:spcPct val="90000"/>
              </a:lnSpc>
            </a:pPr>
            <a:r>
              <a:rPr lang="en-US" altLang="en-US" sz="1200" b="1" dirty="0"/>
              <a:t>Tectonics</a:t>
            </a:r>
            <a:r>
              <a:rPr lang="en-US" altLang="en-US" sz="1200" dirty="0"/>
              <a:t>: the disruption of a planet’s surface by internal stresses. </a:t>
            </a:r>
          </a:p>
          <a:p>
            <a:pPr>
              <a:lnSpc>
                <a:spcPct val="90000"/>
              </a:lnSpc>
            </a:pPr>
            <a:r>
              <a:rPr lang="en-US" altLang="en-US" sz="1200" b="1" dirty="0"/>
              <a:t>Erosion</a:t>
            </a:r>
            <a:r>
              <a:rPr lang="en-US" altLang="en-US" sz="1200" dirty="0"/>
              <a:t>: the wearing down or building up of geological features by wind, water, ice, and other phenomena of planetary weather.</a:t>
            </a:r>
            <a:endParaRPr lang="en-GB" dirty="0"/>
          </a:p>
        </p:txBody>
      </p:sp>
      <p:sp>
        <p:nvSpPr>
          <p:cNvPr id="4" name="Slide Number Placeholder 3"/>
          <p:cNvSpPr>
            <a:spLocks noGrp="1"/>
          </p:cNvSpPr>
          <p:nvPr>
            <p:ph type="sldNum" sz="quarter" idx="5"/>
          </p:nvPr>
        </p:nvSpPr>
        <p:spPr/>
        <p:txBody>
          <a:bodyPr/>
          <a:lstStyle/>
          <a:p>
            <a:fld id="{F263EA2B-A4F3-4212-A5BA-9360D259FD49}" type="slidenum">
              <a:rPr lang="en-GB" smtClean="0"/>
              <a:t>13</a:t>
            </a:fld>
            <a:endParaRPr lang="en-GB"/>
          </a:p>
        </p:txBody>
      </p:sp>
    </p:spTree>
    <p:extLst>
      <p:ext uri="{BB962C8B-B14F-4D97-AF65-F5344CB8AC3E}">
        <p14:creationId xmlns:p14="http://schemas.microsoft.com/office/powerpoint/2010/main" val="1128194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Meteor Crater in Arizona https://www.flickr.com/photos/erikcharlton/7405663654/</a:t>
            </a:r>
          </a:p>
        </p:txBody>
      </p:sp>
      <p:sp>
        <p:nvSpPr>
          <p:cNvPr id="4" name="Slide Number Placeholder 3"/>
          <p:cNvSpPr>
            <a:spLocks noGrp="1"/>
          </p:cNvSpPr>
          <p:nvPr>
            <p:ph type="sldNum" sz="quarter" idx="5"/>
          </p:nvPr>
        </p:nvSpPr>
        <p:spPr/>
        <p:txBody>
          <a:bodyPr/>
          <a:lstStyle/>
          <a:p>
            <a:fld id="{F263EA2B-A4F3-4212-A5BA-9360D259FD49}" type="slidenum">
              <a:rPr lang="en-GB" smtClean="0"/>
              <a:t>14</a:t>
            </a:fld>
            <a:endParaRPr lang="en-GB"/>
          </a:p>
        </p:txBody>
      </p:sp>
    </p:spTree>
    <p:extLst>
      <p:ext uri="{BB962C8B-B14F-4D97-AF65-F5344CB8AC3E}">
        <p14:creationId xmlns:p14="http://schemas.microsoft.com/office/powerpoint/2010/main" val="301086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https://www.lpi.usra.edu/exploration/training/illustrations/craterFormation/</a:t>
            </a:r>
          </a:p>
          <a:p>
            <a:endParaRPr lang="en-GB" dirty="0"/>
          </a:p>
          <a:p>
            <a:r>
              <a:rPr lang="en-GB" dirty="0"/>
              <a:t>Image of a pedestal crater on Mars where the ejecta is eroding slower than the surroundings since it is harder</a:t>
            </a:r>
          </a:p>
          <a:p>
            <a:r>
              <a:rPr lang="en-GB" dirty="0"/>
              <a:t>https://www.jpl.nasa.gov/spaceimages/details.php?id=PIA19849</a:t>
            </a:r>
          </a:p>
        </p:txBody>
      </p:sp>
      <p:sp>
        <p:nvSpPr>
          <p:cNvPr id="4" name="Slide Number Placeholder 3"/>
          <p:cNvSpPr>
            <a:spLocks noGrp="1"/>
          </p:cNvSpPr>
          <p:nvPr>
            <p:ph type="sldNum" sz="quarter" idx="5"/>
          </p:nvPr>
        </p:nvSpPr>
        <p:spPr/>
        <p:txBody>
          <a:bodyPr/>
          <a:lstStyle/>
          <a:p>
            <a:fld id="{F263EA2B-A4F3-4212-A5BA-9360D259FD49}" type="slidenum">
              <a:rPr lang="en-GB" smtClean="0"/>
              <a:t>15</a:t>
            </a:fld>
            <a:endParaRPr lang="en-GB"/>
          </a:p>
        </p:txBody>
      </p:sp>
    </p:spTree>
    <p:extLst>
      <p:ext uri="{BB962C8B-B14F-4D97-AF65-F5344CB8AC3E}">
        <p14:creationId xmlns:p14="http://schemas.microsoft.com/office/powerpoint/2010/main" val="1154865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is a mosaic of Olympus Mons. The mosaic was created with the medium-resolution black and white MDIM combined with a low resolution </a:t>
            </a:r>
            <a:r>
              <a:rPr lang="en-GB" dirty="0" err="1"/>
              <a:t>color</a:t>
            </a:r>
            <a:r>
              <a:rPr lang="en-GB" dirty="0"/>
              <a:t> image mosaic acquired on the 735 orbit of Viking 1 on June 22, 1978. The central edifice of Olympus Mons has a summit caldera 24 km above the surrounding plains. Surrounding the volcano is an outward-facing scarp 550 km in diameter and several kilometres high. Beyond the scarp is a moat filled with lava, most likely derived from Olympus Mons. Farther out is an aureole of characteristically grooved terrain, just visible at the top of the frame. Image Processing by Jody Swann/Tammy Becker/Alfred McEwen, using the PICS (Planetary Image Cartography System) image processing system developed at the U.S. Geological Survey in Flagstaff, Arizona.</a:t>
            </a:r>
            <a:endParaRPr lang="en-GB" dirty="0">
              <a:effectLst/>
            </a:endParaRPr>
          </a:p>
        </p:txBody>
      </p:sp>
      <p:sp>
        <p:nvSpPr>
          <p:cNvPr id="4" name="Slide Number Placeholder 3"/>
          <p:cNvSpPr>
            <a:spLocks noGrp="1"/>
          </p:cNvSpPr>
          <p:nvPr>
            <p:ph type="sldNum" sz="quarter" idx="10"/>
          </p:nvPr>
        </p:nvSpPr>
        <p:spPr/>
        <p:txBody>
          <a:bodyPr/>
          <a:lstStyle/>
          <a:p>
            <a:fld id="{FBC9914A-0654-40CA-BE8A-237F85B0AE21}" type="slidenum">
              <a:rPr lang="en-GB" smtClean="0"/>
              <a:t>17</a:t>
            </a:fld>
            <a:endParaRPr lang="en-GB"/>
          </a:p>
        </p:txBody>
      </p:sp>
    </p:spTree>
    <p:extLst>
      <p:ext uri="{BB962C8B-B14F-4D97-AF65-F5344CB8AC3E}">
        <p14:creationId xmlns:p14="http://schemas.microsoft.com/office/powerpoint/2010/main" val="2530118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Valles </a:t>
            </a:r>
            <a:r>
              <a:rPr lang="en-GB" dirty="0" err="1"/>
              <a:t>marineris</a:t>
            </a:r>
            <a:endParaRPr lang="en-GB" dirty="0"/>
          </a:p>
          <a:p>
            <a:r>
              <a:rPr lang="en-GB" dirty="0"/>
              <a:t>Ridge from previous tectonic activity / cooling stresses?</a:t>
            </a:r>
          </a:p>
          <a:p>
            <a:r>
              <a:rPr lang="en-GB" dirty="0"/>
              <a:t>IR Image - http://themis.asu.edu/vallesspecial</a:t>
            </a:r>
          </a:p>
        </p:txBody>
      </p:sp>
      <p:sp>
        <p:nvSpPr>
          <p:cNvPr id="4" name="Slide Number Placeholder 3"/>
          <p:cNvSpPr>
            <a:spLocks noGrp="1"/>
          </p:cNvSpPr>
          <p:nvPr>
            <p:ph type="sldNum" sz="quarter" idx="5"/>
          </p:nvPr>
        </p:nvSpPr>
        <p:spPr/>
        <p:txBody>
          <a:bodyPr/>
          <a:lstStyle/>
          <a:p>
            <a:fld id="{F263EA2B-A4F3-4212-A5BA-9360D259FD49}" type="slidenum">
              <a:rPr lang="en-GB" smtClean="0"/>
              <a:t>19</a:t>
            </a:fld>
            <a:endParaRPr lang="en-GB"/>
          </a:p>
        </p:txBody>
      </p:sp>
    </p:spTree>
    <p:extLst>
      <p:ext uri="{BB962C8B-B14F-4D97-AF65-F5344CB8AC3E}">
        <p14:creationId xmlns:p14="http://schemas.microsoft.com/office/powerpoint/2010/main" val="582559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Ivar </a:t>
            </a:r>
            <a:r>
              <a:rPr lang="en-GB" dirty="0" err="1"/>
              <a:t>Leidus</a:t>
            </a:r>
            <a:r>
              <a:rPr lang="en-GB" dirty="0"/>
              <a:t> https://en.wikipedia.org/wiki/Erosion#/media/File:Rummu_aherainem%C3%A4gi2.jpg</a:t>
            </a:r>
          </a:p>
          <a:p>
            <a:endParaRPr lang="en-GB" dirty="0"/>
          </a:p>
          <a:p>
            <a:r>
              <a:rPr lang="en-GB" dirty="0"/>
              <a:t>Image shows gullies on a soil tip from mining formed by rainfall.</a:t>
            </a:r>
          </a:p>
        </p:txBody>
      </p:sp>
      <p:sp>
        <p:nvSpPr>
          <p:cNvPr id="4" name="Slide Number Placeholder 3"/>
          <p:cNvSpPr>
            <a:spLocks noGrp="1"/>
          </p:cNvSpPr>
          <p:nvPr>
            <p:ph type="sldNum" sz="quarter" idx="5"/>
          </p:nvPr>
        </p:nvSpPr>
        <p:spPr/>
        <p:txBody>
          <a:bodyPr/>
          <a:lstStyle/>
          <a:p>
            <a:fld id="{F263EA2B-A4F3-4212-A5BA-9360D259FD49}" type="slidenum">
              <a:rPr lang="en-GB" smtClean="0"/>
              <a:t>20</a:t>
            </a:fld>
            <a:endParaRPr lang="en-GB"/>
          </a:p>
        </p:txBody>
      </p:sp>
    </p:spTree>
    <p:extLst>
      <p:ext uri="{BB962C8B-B14F-4D97-AF65-F5344CB8AC3E}">
        <p14:creationId xmlns:p14="http://schemas.microsoft.com/office/powerpoint/2010/main" val="1006644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E754AE5-BB89-4BB3-B990-1CD2F5CC4338}"/>
              </a:ext>
            </a:extLst>
          </p:cNvPr>
          <p:cNvSpPr>
            <a:spLocks noGrp="1" noChangeArrowheads="1"/>
          </p:cNvSpPr>
          <p:nvPr>
            <p:ph type="sldNum" sz="quarter" idx="5"/>
          </p:nvPr>
        </p:nvSpPr>
        <p:spPr>
          <a:ln/>
        </p:spPr>
        <p:txBody>
          <a:bodyPr/>
          <a:lstStyle/>
          <a:p>
            <a:fld id="{3D92190A-DB95-4FE9-AB57-0BB9D7CF5C49}" type="slidenum">
              <a:rPr lang="en-US" altLang="en-US"/>
              <a:pPr/>
              <a:t>21</a:t>
            </a:fld>
            <a:endParaRPr lang="en-US" altLang="en-US"/>
          </a:p>
        </p:txBody>
      </p:sp>
      <p:sp>
        <p:nvSpPr>
          <p:cNvPr id="39938" name="Rectangle 2">
            <a:extLst>
              <a:ext uri="{FF2B5EF4-FFF2-40B4-BE49-F238E27FC236}">
                <a16:creationId xmlns:a16="http://schemas.microsoft.com/office/drawing/2014/main" id="{352C6304-FCAE-4C62-882C-E641EA7DB8D7}"/>
              </a:ext>
            </a:extLst>
          </p:cNvPr>
          <p:cNvSpPr>
            <a:spLocks noRot="1" noChangeArrowheads="1" noTextEdit="1"/>
          </p:cNvSpPr>
          <p:nvPr>
            <p:ph type="sldImg"/>
          </p:nvPr>
        </p:nvSpPr>
        <p:spPr>
          <a:ln/>
        </p:spPr>
      </p:sp>
      <p:sp>
        <p:nvSpPr>
          <p:cNvPr id="39939" name="Rectangle 3">
            <a:extLst>
              <a:ext uri="{FF2B5EF4-FFF2-40B4-BE49-F238E27FC236}">
                <a16:creationId xmlns:a16="http://schemas.microsoft.com/office/drawing/2014/main" id="{ADFA2743-A04C-4011-9478-5EA5BE57EF81}"/>
              </a:ext>
            </a:extLst>
          </p:cNvPr>
          <p:cNvSpPr>
            <a:spLocks noGrp="1" noChangeArrowheads="1"/>
          </p:cNvSpPr>
          <p:nvPr>
            <p:ph type="body" idx="1"/>
          </p:nvPr>
        </p:nvSpPr>
        <p:spPr/>
        <p:txBody>
          <a:bodyPr/>
          <a:lstStyle/>
          <a:p>
            <a:pPr lvl="1">
              <a:lnSpc>
                <a:spcPct val="90000"/>
              </a:lnSpc>
            </a:pPr>
            <a:r>
              <a:rPr lang="en-US" altLang="en-US" sz="2000" dirty="0"/>
              <a:t>High elevation and numerous large impact craters in the </a:t>
            </a:r>
            <a:r>
              <a:rPr lang="en-US" altLang="en-US" sz="2000" b="1" i="1" dirty="0"/>
              <a:t>southern hemisphere</a:t>
            </a:r>
          </a:p>
          <a:p>
            <a:pPr lvl="1">
              <a:lnSpc>
                <a:spcPct val="90000"/>
              </a:lnSpc>
            </a:pPr>
            <a:r>
              <a:rPr lang="en-US" altLang="en-US" sz="2000" dirty="0"/>
              <a:t>Lower elevation and few impact craters in the </a:t>
            </a:r>
            <a:r>
              <a:rPr lang="en-US" altLang="en-US" sz="2000" b="1" i="1" dirty="0"/>
              <a:t>northern hemisphere</a:t>
            </a:r>
          </a:p>
          <a:p>
            <a:pPr lvl="1">
              <a:lnSpc>
                <a:spcPct val="90000"/>
              </a:lnSpc>
              <a:buFontTx/>
              <a:buNone/>
            </a:pPr>
            <a:r>
              <a:rPr lang="en-US" altLang="en-US" sz="2000" i="1" dirty="0"/>
              <a:t>Volcanism is the most likely mechanism responsible for changing the surface features of Mars.</a:t>
            </a:r>
          </a:p>
          <a:p>
            <a:pPr lvl="1">
              <a:lnSpc>
                <a:spcPct val="90000"/>
              </a:lnSpc>
              <a:buFontTx/>
              <a:buNone/>
            </a:pPr>
            <a:endParaRPr lang="en-US" altLang="en-US" sz="2000" i="1" dirty="0"/>
          </a:p>
          <a:p>
            <a:pPr lvl="1">
              <a:lnSpc>
                <a:spcPct val="90000"/>
              </a:lnSpc>
              <a:buFontTx/>
              <a:buNone/>
            </a:pPr>
            <a:r>
              <a:rPr lang="en-US" altLang="en-US" sz="2000" i="0" dirty="0"/>
              <a:t>Adapted from slides by Joshua E Barnes</a:t>
            </a:r>
          </a:p>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A47538-A5FF-453C-B004-67CD693311FA}"/>
              </a:ext>
            </a:extLst>
          </p:cNvPr>
          <p:cNvSpPr>
            <a:spLocks noGrp="1" noChangeArrowheads="1"/>
          </p:cNvSpPr>
          <p:nvPr>
            <p:ph type="sldNum" sz="quarter" idx="5"/>
          </p:nvPr>
        </p:nvSpPr>
        <p:spPr>
          <a:ln/>
        </p:spPr>
        <p:txBody>
          <a:bodyPr/>
          <a:lstStyle/>
          <a:p>
            <a:fld id="{3565F6EC-430E-4C37-A375-C74CFA39A1BD}" type="slidenum">
              <a:rPr lang="en-US" altLang="en-US"/>
              <a:pPr/>
              <a:t>22</a:t>
            </a:fld>
            <a:endParaRPr lang="en-US" altLang="en-US"/>
          </a:p>
        </p:txBody>
      </p:sp>
      <p:sp>
        <p:nvSpPr>
          <p:cNvPr id="44034" name="Rectangle 2">
            <a:extLst>
              <a:ext uri="{FF2B5EF4-FFF2-40B4-BE49-F238E27FC236}">
                <a16:creationId xmlns:a16="http://schemas.microsoft.com/office/drawing/2014/main" id="{414DC5B4-588B-46DD-8A48-D6B9EE4BE589}"/>
              </a:ext>
            </a:extLst>
          </p:cNvPr>
          <p:cNvSpPr>
            <a:spLocks noRot="1" noChangeArrowheads="1" noTextEdit="1"/>
          </p:cNvSpPr>
          <p:nvPr>
            <p:ph type="sldImg"/>
          </p:nvPr>
        </p:nvSpPr>
        <p:spPr>
          <a:ln/>
        </p:spPr>
      </p:sp>
      <p:sp>
        <p:nvSpPr>
          <p:cNvPr id="44035" name="Rectangle 3">
            <a:extLst>
              <a:ext uri="{FF2B5EF4-FFF2-40B4-BE49-F238E27FC236}">
                <a16:creationId xmlns:a16="http://schemas.microsoft.com/office/drawing/2014/main" id="{E13EC624-0FFF-46D9-A51D-C111E68495A0}"/>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256D91-A23F-49BC-AE07-3F1A37BD2925}"/>
              </a:ext>
            </a:extLst>
          </p:cNvPr>
          <p:cNvSpPr>
            <a:spLocks noGrp="1" noChangeArrowheads="1"/>
          </p:cNvSpPr>
          <p:nvPr>
            <p:ph type="sldNum" sz="quarter" idx="5"/>
          </p:nvPr>
        </p:nvSpPr>
        <p:spPr>
          <a:ln/>
        </p:spPr>
        <p:txBody>
          <a:bodyPr/>
          <a:lstStyle/>
          <a:p>
            <a:fld id="{A62542CA-7BE6-4620-9128-02BCB2DB8185}" type="slidenum">
              <a:rPr lang="en-US" altLang="en-US"/>
              <a:pPr/>
              <a:t>23</a:t>
            </a:fld>
            <a:endParaRPr lang="en-US" altLang="en-US"/>
          </a:p>
        </p:txBody>
      </p:sp>
      <p:sp>
        <p:nvSpPr>
          <p:cNvPr id="41986" name="Rectangle 2">
            <a:extLst>
              <a:ext uri="{FF2B5EF4-FFF2-40B4-BE49-F238E27FC236}">
                <a16:creationId xmlns:a16="http://schemas.microsoft.com/office/drawing/2014/main" id="{CD6D4C39-5D4B-41EF-B30E-7DF4CDF40EBC}"/>
              </a:ext>
            </a:extLst>
          </p:cNvPr>
          <p:cNvSpPr>
            <a:spLocks noRot="1" noChangeArrowheads="1" noTextEdit="1"/>
          </p:cNvSpPr>
          <p:nvPr>
            <p:ph type="sldImg"/>
          </p:nvPr>
        </p:nvSpPr>
        <p:spPr>
          <a:ln/>
        </p:spPr>
      </p:sp>
      <p:sp>
        <p:nvSpPr>
          <p:cNvPr id="41987" name="Rectangle 3">
            <a:extLst>
              <a:ext uri="{FF2B5EF4-FFF2-40B4-BE49-F238E27FC236}">
                <a16:creationId xmlns:a16="http://schemas.microsoft.com/office/drawing/2014/main" id="{498EC23C-670B-49AA-A821-B9B86A24FB2A}"/>
              </a:ext>
            </a:extLst>
          </p:cNvPr>
          <p:cNvSpPr>
            <a:spLocks noGrp="1" noChangeArrowheads="1"/>
          </p:cNvSpPr>
          <p:nvPr>
            <p:ph type="body" idx="1"/>
          </p:nvPr>
        </p:nvSpPr>
        <p:spPr/>
        <p:txBody>
          <a:bodyPr/>
          <a:lstStyle/>
          <a:p>
            <a:r>
              <a:rPr lang="en-US" altLang="en-US" dirty="0"/>
              <a:t>Many features are associated with water on Earth</a:t>
            </a:r>
          </a:p>
          <a:p>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6BFE0D7-4633-4D2D-9A39-C43D6AE86AA1}"/>
              </a:ext>
            </a:extLst>
          </p:cNvPr>
          <p:cNvSpPr>
            <a:spLocks noGrp="1" noChangeArrowheads="1"/>
          </p:cNvSpPr>
          <p:nvPr>
            <p:ph type="sldNum" sz="quarter" idx="5"/>
          </p:nvPr>
        </p:nvSpPr>
        <p:spPr>
          <a:ln/>
        </p:spPr>
        <p:txBody>
          <a:bodyPr/>
          <a:lstStyle/>
          <a:p>
            <a:fld id="{5D9C6A9D-6264-43A0-8A75-D82AD82BEF95}" type="slidenum">
              <a:rPr lang="en-US" altLang="en-US"/>
              <a:pPr/>
              <a:t>24</a:t>
            </a:fld>
            <a:endParaRPr lang="en-US" altLang="en-US"/>
          </a:p>
        </p:txBody>
      </p:sp>
      <p:sp>
        <p:nvSpPr>
          <p:cNvPr id="46082" name="Rectangle 2">
            <a:extLst>
              <a:ext uri="{FF2B5EF4-FFF2-40B4-BE49-F238E27FC236}">
                <a16:creationId xmlns:a16="http://schemas.microsoft.com/office/drawing/2014/main" id="{C28DC353-ED41-4124-9DDC-A3C7D82743FA}"/>
              </a:ext>
            </a:extLst>
          </p:cNvPr>
          <p:cNvSpPr>
            <a:spLocks noRot="1" noChangeArrowheads="1" noTextEdit="1"/>
          </p:cNvSpPr>
          <p:nvPr>
            <p:ph type="sldImg"/>
          </p:nvPr>
        </p:nvSpPr>
        <p:spPr>
          <a:ln/>
        </p:spPr>
      </p:sp>
      <p:sp>
        <p:nvSpPr>
          <p:cNvPr id="46083" name="Rectangle 3">
            <a:extLst>
              <a:ext uri="{FF2B5EF4-FFF2-40B4-BE49-F238E27FC236}">
                <a16:creationId xmlns:a16="http://schemas.microsoft.com/office/drawing/2014/main" id="{B53A36A7-3409-4533-8344-571F8804902B}"/>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differentiation – planets that spent longer in the molten state differentiated more!</a:t>
            </a:r>
          </a:p>
        </p:txBody>
      </p:sp>
      <p:sp>
        <p:nvSpPr>
          <p:cNvPr id="4" name="Slide Number Placeholder 3"/>
          <p:cNvSpPr>
            <a:spLocks noGrp="1"/>
          </p:cNvSpPr>
          <p:nvPr>
            <p:ph type="sldNum" sz="quarter" idx="5"/>
          </p:nvPr>
        </p:nvSpPr>
        <p:spPr/>
        <p:txBody>
          <a:bodyPr/>
          <a:lstStyle/>
          <a:p>
            <a:fld id="{F263EA2B-A4F3-4212-A5BA-9360D259FD49}" type="slidenum">
              <a:rPr lang="en-GB" smtClean="0"/>
              <a:t>5</a:t>
            </a:fld>
            <a:endParaRPr lang="en-GB"/>
          </a:p>
        </p:txBody>
      </p:sp>
    </p:spTree>
    <p:extLst>
      <p:ext uri="{BB962C8B-B14F-4D97-AF65-F5344CB8AC3E}">
        <p14:creationId xmlns:p14="http://schemas.microsoft.com/office/powerpoint/2010/main" val="442493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034D12-2788-4C04-A167-89AA1C858110}"/>
              </a:ext>
            </a:extLst>
          </p:cNvPr>
          <p:cNvSpPr>
            <a:spLocks noGrp="1" noChangeArrowheads="1"/>
          </p:cNvSpPr>
          <p:nvPr>
            <p:ph type="sldNum" sz="quarter" idx="5"/>
          </p:nvPr>
        </p:nvSpPr>
        <p:spPr>
          <a:ln/>
        </p:spPr>
        <p:txBody>
          <a:bodyPr/>
          <a:lstStyle/>
          <a:p>
            <a:fld id="{BA71E3B2-F7D8-4377-85FE-41C5F499E7DA}" type="slidenum">
              <a:rPr lang="en-US" altLang="en-US"/>
              <a:pPr/>
              <a:t>25</a:t>
            </a:fld>
            <a:endParaRPr lang="en-US" altLang="en-US"/>
          </a:p>
        </p:txBody>
      </p:sp>
      <p:sp>
        <p:nvSpPr>
          <p:cNvPr id="48130" name="Rectangle 2">
            <a:extLst>
              <a:ext uri="{FF2B5EF4-FFF2-40B4-BE49-F238E27FC236}">
                <a16:creationId xmlns:a16="http://schemas.microsoft.com/office/drawing/2014/main" id="{ED20BAF6-D063-4E42-BAE5-CAC2976C191D}"/>
              </a:ext>
            </a:extLst>
          </p:cNvPr>
          <p:cNvSpPr>
            <a:spLocks noRot="1" noChangeArrowheads="1" noTextEdit="1"/>
          </p:cNvSpPr>
          <p:nvPr>
            <p:ph type="sldImg"/>
          </p:nvPr>
        </p:nvSpPr>
        <p:spPr>
          <a:ln/>
        </p:spPr>
      </p:sp>
      <p:sp>
        <p:nvSpPr>
          <p:cNvPr id="48131" name="Rectangle 3">
            <a:extLst>
              <a:ext uri="{FF2B5EF4-FFF2-40B4-BE49-F238E27FC236}">
                <a16:creationId xmlns:a16="http://schemas.microsoft.com/office/drawing/2014/main" id="{A26D114C-5456-483F-AA19-5D37316866D6}"/>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pPr>
              <a:buFontTx/>
              <a:buChar char="•"/>
            </a:pPr>
            <a:r>
              <a:rPr lang="en-US" altLang="en-US" dirty="0">
                <a:latin typeface="Times New Roman" panose="02020603050405020304" pitchFamily="18" charset="0"/>
              </a:rPr>
              <a:t>The smaller size of Mars means that it cools off faster. Once it cools, volcanic activities stop, halting the release of gases into the atmosphere. </a:t>
            </a:r>
          </a:p>
          <a:p>
            <a:pPr>
              <a:buFontTx/>
              <a:buChar char="•"/>
            </a:pPr>
            <a:r>
              <a:rPr lang="en-US" altLang="en-US" dirty="0">
                <a:latin typeface="Times New Roman" panose="02020603050405020304" pitchFamily="18" charset="0"/>
              </a:rPr>
              <a:t>The cool interior temperature may means that Mars does not have a fluid metallic core to generate magnetic fields anymore.</a:t>
            </a:r>
          </a:p>
          <a:p>
            <a:pPr>
              <a:buFontTx/>
              <a:buChar char="•"/>
            </a:pPr>
            <a:r>
              <a:rPr lang="en-US" altLang="en-US" dirty="0">
                <a:latin typeface="Times New Roman" panose="02020603050405020304" pitchFamily="18" charset="0"/>
              </a:rPr>
              <a:t>Without a magnetosphere, the atmosphere is exposed to the bombardment of high energy charged particles of solar wind, which break the air molecules, making them easier to escape.</a:t>
            </a:r>
          </a:p>
          <a:p>
            <a:pPr>
              <a:buFontTx/>
              <a:buChar char="•"/>
            </a:pPr>
            <a:r>
              <a:rPr lang="en-US" altLang="en-US" sz="1200" dirty="0">
                <a:latin typeface="Times New Roman" panose="02020603050405020304" pitchFamily="18" charset="0"/>
              </a:rPr>
              <a:t>As Mars cools, the remaining CO</a:t>
            </a:r>
            <a:r>
              <a:rPr lang="en-US" altLang="en-US" sz="1200" baseline="-25000" dirty="0">
                <a:latin typeface="Times New Roman" panose="02020603050405020304" pitchFamily="18" charset="0"/>
              </a:rPr>
              <a:t>2</a:t>
            </a:r>
            <a:r>
              <a:rPr lang="en-US" altLang="en-US" sz="1200" dirty="0">
                <a:latin typeface="Times New Roman" panose="02020603050405020304" pitchFamily="18" charset="0"/>
              </a:rPr>
              <a:t> gases are frozen in the north and south pole, forming the ice cap. </a:t>
            </a:r>
          </a:p>
          <a:p>
            <a:pPr>
              <a:buFontTx/>
              <a:buChar char="•"/>
            </a:pPr>
            <a:r>
              <a:rPr lang="en-US" altLang="en-US" sz="1200" dirty="0">
                <a:latin typeface="Times New Roman" panose="02020603050405020304" pitchFamily="18" charset="0"/>
              </a:rPr>
              <a:t>The remaining oxygen are trapped on surface rock, making it look red</a:t>
            </a:r>
          </a:p>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48CD4E9-F6E8-49C4-8FC2-E5B0A96BA66C}"/>
              </a:ext>
            </a:extLst>
          </p:cNvPr>
          <p:cNvSpPr>
            <a:spLocks noGrp="1" noChangeArrowheads="1"/>
          </p:cNvSpPr>
          <p:nvPr>
            <p:ph type="sldNum" sz="quarter" idx="5"/>
          </p:nvPr>
        </p:nvSpPr>
        <p:spPr>
          <a:ln/>
        </p:spPr>
        <p:txBody>
          <a:bodyPr/>
          <a:lstStyle/>
          <a:p>
            <a:fld id="{1AAD0077-81FF-4FB5-B3DF-107A6294089D}" type="slidenum">
              <a:rPr lang="en-US" altLang="en-US"/>
              <a:pPr/>
              <a:t>26</a:t>
            </a:fld>
            <a:endParaRPr lang="en-US" altLang="en-US"/>
          </a:p>
        </p:txBody>
      </p:sp>
      <p:sp>
        <p:nvSpPr>
          <p:cNvPr id="52226" name="Rectangle 2">
            <a:extLst>
              <a:ext uri="{FF2B5EF4-FFF2-40B4-BE49-F238E27FC236}">
                <a16:creationId xmlns:a16="http://schemas.microsoft.com/office/drawing/2014/main" id="{09C6C077-7699-417F-9633-A67C6966E60B}"/>
              </a:ext>
            </a:extLst>
          </p:cNvPr>
          <p:cNvSpPr>
            <a:spLocks noRot="1" noChangeArrowheads="1" noTextEdit="1"/>
          </p:cNvSpPr>
          <p:nvPr>
            <p:ph type="sldImg"/>
          </p:nvPr>
        </p:nvSpPr>
        <p:spPr>
          <a:ln/>
        </p:spPr>
      </p:sp>
      <p:sp>
        <p:nvSpPr>
          <p:cNvPr id="52227" name="Rectangle 3">
            <a:extLst>
              <a:ext uri="{FF2B5EF4-FFF2-40B4-BE49-F238E27FC236}">
                <a16:creationId xmlns:a16="http://schemas.microsoft.com/office/drawing/2014/main" id="{DCDC2F3D-51FE-440E-BD41-41D97F6BC3BF}"/>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NASA/JPL https://solarsystem.nasa.gov/resources/477/the-crater-farm/</a:t>
            </a:r>
            <a:endParaRPr lang="en-US" alt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pPr>
              <a:lnSpc>
                <a:spcPct val="80000"/>
              </a:lnSpc>
            </a:pPr>
            <a:r>
              <a:rPr lang="en-US" altLang="en-US" sz="1800" dirty="0"/>
              <a:t>Venus’ surface is similar to Earth and Mars – few impact craters, volcanoes, and evidence of tectonics activities…</a:t>
            </a:r>
          </a:p>
          <a:p>
            <a:pPr lvl="1">
              <a:lnSpc>
                <a:spcPct val="80000"/>
              </a:lnSpc>
            </a:pPr>
            <a:r>
              <a:rPr lang="en-US" altLang="en-US" sz="1800" dirty="0"/>
              <a:t>But no </a:t>
            </a:r>
            <a:r>
              <a:rPr lang="en-US" altLang="en-US" sz="1800" i="1" dirty="0"/>
              <a:t>plate tectonics</a:t>
            </a:r>
            <a:endParaRPr lang="en-US" altLang="en-US" sz="1800" dirty="0"/>
          </a:p>
          <a:p>
            <a:pPr>
              <a:lnSpc>
                <a:spcPct val="80000"/>
              </a:lnSpc>
            </a:pPr>
            <a:r>
              <a:rPr lang="en-US" altLang="en-US" sz="1800" dirty="0"/>
              <a:t>The volcanoes of Venus is most likely still active today</a:t>
            </a:r>
          </a:p>
          <a:p>
            <a:pPr lvl="1">
              <a:lnSpc>
                <a:spcPct val="80000"/>
              </a:lnSpc>
            </a:pPr>
            <a:r>
              <a:rPr lang="en-US" altLang="en-US" sz="1800" dirty="0"/>
              <a:t>few impact craters, </a:t>
            </a:r>
          </a:p>
          <a:p>
            <a:pPr lvl="1">
              <a:lnSpc>
                <a:spcPct val="80000"/>
              </a:lnSpc>
            </a:pPr>
            <a:r>
              <a:rPr lang="en-US" altLang="en-US" sz="1800" dirty="0"/>
              <a:t>sulfuric acid cloud (the volcanoes are still </a:t>
            </a:r>
            <a:r>
              <a:rPr lang="en-US" altLang="en-US" sz="1800" dirty="0" err="1"/>
              <a:t>outgasing</a:t>
            </a:r>
            <a:r>
              <a:rPr lang="en-US" altLang="en-US" sz="1800" dirty="0"/>
              <a:t>)</a:t>
            </a:r>
          </a:p>
          <a:p>
            <a:pPr>
              <a:lnSpc>
                <a:spcPct val="80000"/>
              </a:lnSpc>
            </a:pPr>
            <a:r>
              <a:rPr lang="en-US" altLang="en-US" sz="1800" dirty="0"/>
              <a:t>However, there is no sign of </a:t>
            </a:r>
            <a:r>
              <a:rPr lang="en-US" altLang="en-US" sz="1800" i="1" dirty="0"/>
              <a:t>erosion</a:t>
            </a:r>
            <a:r>
              <a:rPr lang="en-US" altLang="en-US" sz="1800" dirty="0"/>
              <a:t> </a:t>
            </a:r>
          </a:p>
          <a:p>
            <a:pPr lvl="1">
              <a:lnSpc>
                <a:spcPct val="80000"/>
              </a:lnSpc>
            </a:pPr>
            <a:r>
              <a:rPr lang="en-US" altLang="en-US" sz="1800" dirty="0"/>
              <a:t>No liquid water? </a:t>
            </a:r>
          </a:p>
          <a:p>
            <a:pPr lvl="1">
              <a:lnSpc>
                <a:spcPct val="80000"/>
              </a:lnSpc>
            </a:pPr>
            <a:r>
              <a:rPr lang="en-US" altLang="en-US" sz="1800" dirty="0"/>
              <a:t>No wind, due to its slow rotation (243 Earth days per rotation).</a:t>
            </a:r>
          </a:p>
          <a:p>
            <a:pPr>
              <a:buFontTx/>
              <a:buChar char="•"/>
            </a:pPr>
            <a:r>
              <a:rPr lang="en-US" altLang="en-US" sz="2400" b="1" i="1" dirty="0">
                <a:solidFill>
                  <a:srgbClr val="3333CC"/>
                </a:solidFill>
                <a:latin typeface="Times New Roman" panose="02020603050405020304" pitchFamily="18" charset="0"/>
              </a:rPr>
              <a:t>Venus dos not have a magnetic field!</a:t>
            </a:r>
          </a:p>
          <a:p>
            <a:r>
              <a:rPr lang="en-US" altLang="en-US" sz="2400" b="1" i="1" dirty="0">
                <a:solidFill>
                  <a:srgbClr val="3333CC"/>
                </a:solidFill>
                <a:latin typeface="Times New Roman" panose="02020603050405020304" pitchFamily="18" charset="0"/>
              </a:rPr>
              <a:t>	</a:t>
            </a:r>
            <a:r>
              <a:rPr lang="en-US" altLang="en-US" sz="2400" dirty="0">
                <a:latin typeface="Times New Roman" panose="02020603050405020304" pitchFamily="18" charset="0"/>
              </a:rPr>
              <a:t>This is quite surprising given that most of the ingredients required for the dynamo are all present</a:t>
            </a:r>
            <a:r>
              <a:rPr lang="en-US" altLang="en-US" sz="2400" b="1" i="1" dirty="0">
                <a:solidFill>
                  <a:srgbClr val="3333CC"/>
                </a:solidFill>
                <a:latin typeface="Times New Roman" panose="02020603050405020304" pitchFamily="18" charset="0"/>
              </a:rPr>
              <a:t>…</a:t>
            </a:r>
          </a:p>
          <a:p>
            <a:pPr lvl="1">
              <a:lnSpc>
                <a:spcPct val="80000"/>
              </a:lnSpc>
            </a:pPr>
            <a:endParaRPr lang="en-US" altLang="en-US" sz="1800" dirty="0"/>
          </a:p>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D7020F-08EE-40D5-840D-552AB09E1934}"/>
              </a:ext>
            </a:extLst>
          </p:cNvPr>
          <p:cNvSpPr>
            <a:spLocks noGrp="1" noChangeArrowheads="1"/>
          </p:cNvSpPr>
          <p:nvPr>
            <p:ph type="sldNum" sz="quarter" idx="5"/>
          </p:nvPr>
        </p:nvSpPr>
        <p:spPr>
          <a:ln/>
        </p:spPr>
        <p:txBody>
          <a:bodyPr/>
          <a:lstStyle/>
          <a:p>
            <a:fld id="{0FF85C49-87A2-47C9-BB0F-8470910BA22F}" type="slidenum">
              <a:rPr lang="en-US" altLang="en-US"/>
              <a:pPr/>
              <a:t>27</a:t>
            </a:fld>
            <a:endParaRPr lang="en-US" altLang="en-US"/>
          </a:p>
        </p:txBody>
      </p:sp>
      <p:sp>
        <p:nvSpPr>
          <p:cNvPr id="54274" name="Rectangle 2">
            <a:extLst>
              <a:ext uri="{FF2B5EF4-FFF2-40B4-BE49-F238E27FC236}">
                <a16:creationId xmlns:a16="http://schemas.microsoft.com/office/drawing/2014/main" id="{FC320F85-D8E9-4636-B105-1FCE6EB5803C}"/>
              </a:ext>
            </a:extLst>
          </p:cNvPr>
          <p:cNvSpPr>
            <a:spLocks noRot="1" noChangeArrowheads="1" noTextEdit="1"/>
          </p:cNvSpPr>
          <p:nvPr>
            <p:ph type="sldImg"/>
          </p:nvPr>
        </p:nvSpPr>
        <p:spPr>
          <a:ln/>
        </p:spPr>
      </p:sp>
      <p:sp>
        <p:nvSpPr>
          <p:cNvPr id="54275" name="Rectangle 3">
            <a:extLst>
              <a:ext uri="{FF2B5EF4-FFF2-40B4-BE49-F238E27FC236}">
                <a16:creationId xmlns:a16="http://schemas.microsoft.com/office/drawing/2014/main" id="{6A02CA53-ED06-4172-9A7D-83F302963A1D}"/>
              </a:ext>
            </a:extLst>
          </p:cNvPr>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0" dirty="0"/>
              <a:t>Adapted from slides by Joshua E Barnes</a:t>
            </a:r>
          </a:p>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B83588F-A856-4389-AAAE-77D397268838}" type="slidenum">
              <a:rPr lang="en-GB" smtClean="0"/>
              <a:t>29</a:t>
            </a:fld>
            <a:endParaRPr lang="en-GB"/>
          </a:p>
        </p:txBody>
      </p:sp>
    </p:spTree>
    <p:extLst>
      <p:ext uri="{BB962C8B-B14F-4D97-AF65-F5344CB8AC3E}">
        <p14:creationId xmlns:p14="http://schemas.microsoft.com/office/powerpoint/2010/main" val="2996563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Wow! Compositional layers left – mechanical right</a:t>
            </a:r>
          </a:p>
        </p:txBody>
      </p:sp>
      <p:sp>
        <p:nvSpPr>
          <p:cNvPr id="4" name="Slide Number Placeholder 3"/>
          <p:cNvSpPr>
            <a:spLocks noGrp="1"/>
          </p:cNvSpPr>
          <p:nvPr>
            <p:ph type="sldNum" sz="quarter" idx="5"/>
          </p:nvPr>
        </p:nvSpPr>
        <p:spPr/>
        <p:txBody>
          <a:bodyPr/>
          <a:lstStyle/>
          <a:p>
            <a:fld id="{F263EA2B-A4F3-4212-A5BA-9360D259FD49}" type="slidenum">
              <a:rPr lang="en-GB" smtClean="0"/>
              <a:t>6</a:t>
            </a:fld>
            <a:endParaRPr lang="en-GB"/>
          </a:p>
        </p:txBody>
      </p:sp>
    </p:spTree>
    <p:extLst>
      <p:ext uri="{BB962C8B-B14F-4D97-AF65-F5344CB8AC3E}">
        <p14:creationId xmlns:p14="http://schemas.microsoft.com/office/powerpoint/2010/main" val="371971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Mars has a huge solid lithosphere limiting Geological activity</a:t>
            </a:r>
          </a:p>
          <a:p>
            <a:r>
              <a:rPr lang="en-GB" dirty="0"/>
              <a:t>Earth and Venus have smaller lithospheres of roughly the same size. </a:t>
            </a:r>
          </a:p>
          <a:p>
            <a:r>
              <a:rPr lang="en-GB" dirty="0"/>
              <a:t>Mercury has all lithosphere no Mantle (too small and cold)</a:t>
            </a:r>
          </a:p>
        </p:txBody>
      </p:sp>
      <p:sp>
        <p:nvSpPr>
          <p:cNvPr id="4" name="Slide Number Placeholder 3"/>
          <p:cNvSpPr>
            <a:spLocks noGrp="1"/>
          </p:cNvSpPr>
          <p:nvPr>
            <p:ph type="sldNum" sz="quarter" idx="5"/>
          </p:nvPr>
        </p:nvSpPr>
        <p:spPr/>
        <p:txBody>
          <a:bodyPr/>
          <a:lstStyle/>
          <a:p>
            <a:fld id="{F263EA2B-A4F3-4212-A5BA-9360D259FD49}" type="slidenum">
              <a:rPr lang="en-GB" smtClean="0"/>
              <a:t>7</a:t>
            </a:fld>
            <a:endParaRPr lang="en-GB"/>
          </a:p>
        </p:txBody>
      </p:sp>
    </p:spTree>
    <p:extLst>
      <p:ext uri="{BB962C8B-B14F-4D97-AF65-F5344CB8AC3E}">
        <p14:creationId xmlns:p14="http://schemas.microsoft.com/office/powerpoint/2010/main" val="273018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all layers outside the core are solid part of the ‘lithospheric mantle’</a:t>
            </a:r>
          </a:p>
        </p:txBody>
      </p:sp>
      <p:sp>
        <p:nvSpPr>
          <p:cNvPr id="4" name="Slide Number Placeholder 3"/>
          <p:cNvSpPr>
            <a:spLocks noGrp="1"/>
          </p:cNvSpPr>
          <p:nvPr>
            <p:ph type="sldNum" sz="quarter" idx="5"/>
          </p:nvPr>
        </p:nvSpPr>
        <p:spPr/>
        <p:txBody>
          <a:bodyPr/>
          <a:lstStyle/>
          <a:p>
            <a:fld id="{F263EA2B-A4F3-4212-A5BA-9360D259FD49}" type="slidenum">
              <a:rPr lang="en-GB" smtClean="0"/>
              <a:t>8</a:t>
            </a:fld>
            <a:endParaRPr lang="en-GB"/>
          </a:p>
        </p:txBody>
      </p:sp>
    </p:spTree>
    <p:extLst>
      <p:ext uri="{BB962C8B-B14F-4D97-AF65-F5344CB8AC3E}">
        <p14:creationId xmlns:p14="http://schemas.microsoft.com/office/powerpoint/2010/main" val="237714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all layers outside the core are solid part of the ‘lithospheric mantle’</a:t>
            </a:r>
          </a:p>
        </p:txBody>
      </p:sp>
      <p:sp>
        <p:nvSpPr>
          <p:cNvPr id="4" name="Slide Number Placeholder 3"/>
          <p:cNvSpPr>
            <a:spLocks noGrp="1"/>
          </p:cNvSpPr>
          <p:nvPr>
            <p:ph type="sldNum" sz="quarter" idx="5"/>
          </p:nvPr>
        </p:nvSpPr>
        <p:spPr/>
        <p:txBody>
          <a:bodyPr/>
          <a:lstStyle/>
          <a:p>
            <a:fld id="{F263EA2B-A4F3-4212-A5BA-9360D259FD49}" type="slidenum">
              <a:rPr lang="en-GB" smtClean="0"/>
              <a:t>9</a:t>
            </a:fld>
            <a:endParaRPr lang="en-GB"/>
          </a:p>
        </p:txBody>
      </p:sp>
    </p:spTree>
    <p:extLst>
      <p:ext uri="{BB962C8B-B14F-4D97-AF65-F5344CB8AC3E}">
        <p14:creationId xmlns:p14="http://schemas.microsoft.com/office/powerpoint/2010/main" val="214375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Planets which are further along in their cooling evolution have less active surfaces volcanically and tectonically.</a:t>
            </a:r>
          </a:p>
        </p:txBody>
      </p:sp>
      <p:sp>
        <p:nvSpPr>
          <p:cNvPr id="4" name="Slide Number Placeholder 3"/>
          <p:cNvSpPr>
            <a:spLocks noGrp="1"/>
          </p:cNvSpPr>
          <p:nvPr>
            <p:ph type="sldNum" sz="quarter" idx="5"/>
          </p:nvPr>
        </p:nvSpPr>
        <p:spPr/>
        <p:txBody>
          <a:bodyPr/>
          <a:lstStyle/>
          <a:p>
            <a:fld id="{F263EA2B-A4F3-4212-A5BA-9360D259FD49}" type="slidenum">
              <a:rPr lang="en-GB" smtClean="0"/>
              <a:t>10</a:t>
            </a:fld>
            <a:endParaRPr lang="en-GB"/>
          </a:p>
        </p:txBody>
      </p:sp>
    </p:spTree>
    <p:extLst>
      <p:ext uri="{BB962C8B-B14F-4D97-AF65-F5344CB8AC3E}">
        <p14:creationId xmlns:p14="http://schemas.microsoft.com/office/powerpoint/2010/main" val="124841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talking about loosing heat – here are 5 ways we can gain heat – after formation accretionary and core formation become negligible.</a:t>
            </a:r>
          </a:p>
        </p:txBody>
      </p:sp>
      <p:sp>
        <p:nvSpPr>
          <p:cNvPr id="4" name="Slide Number Placeholder 3"/>
          <p:cNvSpPr>
            <a:spLocks noGrp="1"/>
          </p:cNvSpPr>
          <p:nvPr>
            <p:ph type="sldNum" sz="quarter" idx="5"/>
          </p:nvPr>
        </p:nvSpPr>
        <p:spPr/>
        <p:txBody>
          <a:bodyPr/>
          <a:lstStyle/>
          <a:p>
            <a:fld id="{F263EA2B-A4F3-4212-A5BA-9360D259FD49}" type="slidenum">
              <a:rPr lang="en-GB" smtClean="0"/>
              <a:t>11</a:t>
            </a:fld>
            <a:endParaRPr lang="en-GB"/>
          </a:p>
        </p:txBody>
      </p:sp>
    </p:spTree>
    <p:extLst>
      <p:ext uri="{BB962C8B-B14F-4D97-AF65-F5344CB8AC3E}">
        <p14:creationId xmlns:p14="http://schemas.microsoft.com/office/powerpoint/2010/main" val="566594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Thick</a:t>
            </a:r>
          </a:p>
          <a:p>
            <a:r>
              <a:rPr lang="en-GB" dirty="0"/>
              <a:t>Geological activity</a:t>
            </a:r>
          </a:p>
          <a:p>
            <a:r>
              <a:rPr lang="en-GB" dirty="0"/>
              <a:t>The heavier materials to fall to the centre of the planet</a:t>
            </a:r>
          </a:p>
        </p:txBody>
      </p:sp>
      <p:sp>
        <p:nvSpPr>
          <p:cNvPr id="4" name="Slide Number Placeholder 3"/>
          <p:cNvSpPr>
            <a:spLocks noGrp="1"/>
          </p:cNvSpPr>
          <p:nvPr>
            <p:ph type="sldNum" sz="quarter" idx="5"/>
          </p:nvPr>
        </p:nvSpPr>
        <p:spPr/>
        <p:txBody>
          <a:bodyPr/>
          <a:lstStyle/>
          <a:p>
            <a:fld id="{F263EA2B-A4F3-4212-A5BA-9360D259FD49}" type="slidenum">
              <a:rPr lang="en-GB" smtClean="0"/>
              <a:t>12</a:t>
            </a:fld>
            <a:endParaRPr lang="en-GB"/>
          </a:p>
        </p:txBody>
      </p:sp>
    </p:spTree>
    <p:extLst>
      <p:ext uri="{BB962C8B-B14F-4D97-AF65-F5344CB8AC3E}">
        <p14:creationId xmlns:p14="http://schemas.microsoft.com/office/powerpoint/2010/main" val="1159468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eco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irs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https://github.com/AstroDimitrios/Astronomy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2">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07C8-20C1-441B-9670-313EF0958F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AEC87DF-622A-455B-A2FE-F033B75F4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C00BEE-6D78-4E89-A9B3-14717C043A7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3542ECA-0E7C-4C88-BF73-24FBD97CEF0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2A1D5FCA-5EE1-4C20-981C-7CF47D4960D9}"/>
              </a:ext>
            </a:extLst>
          </p:cNvPr>
          <p:cNvSpPr>
            <a:spLocks noGrp="1"/>
          </p:cNvSpPr>
          <p:nvPr>
            <p:ph type="sldNum" sz="quarter" idx="12"/>
          </p:nvPr>
        </p:nvSpPr>
        <p:spPr/>
        <p:txBody>
          <a:bodyPr/>
          <a:lstStyle>
            <a:lvl1pPr>
              <a:defRPr/>
            </a:lvl1pPr>
          </a:lstStyle>
          <a:p>
            <a:fld id="{146E9AE1-46C2-4725-9778-8945F466F05A}" type="slidenum">
              <a:rPr lang="en-US" altLang="en-US"/>
              <a:pPr/>
              <a:t>‹#›</a:t>
            </a:fld>
            <a:endParaRPr lang="en-US" altLang="en-US"/>
          </a:p>
        </p:txBody>
      </p:sp>
    </p:spTree>
    <p:extLst>
      <p:ext uri="{BB962C8B-B14F-4D97-AF65-F5344CB8AC3E}">
        <p14:creationId xmlns:p14="http://schemas.microsoft.com/office/powerpoint/2010/main" val="2993493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D9C38-282B-4412-BF01-A2A75AA2A2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405B323-4855-452F-9690-F55DD0D8C5A9}"/>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296B5AC4-0EDF-4CAA-ABDA-EC01C0B03D55}"/>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59FF4C81-0542-4DBF-BD2E-E5A43EB18842}"/>
              </a:ext>
            </a:extLst>
          </p:cNvPr>
          <p:cNvSpPr>
            <a:spLocks noGrp="1"/>
          </p:cNvSpPr>
          <p:nvPr>
            <p:ph type="sldNum" sz="quarter" idx="12"/>
          </p:nvPr>
        </p:nvSpPr>
        <p:spPr/>
        <p:txBody>
          <a:bodyPr/>
          <a:lstStyle>
            <a:lvl1pPr>
              <a:defRPr/>
            </a:lvl1pPr>
          </a:lstStyle>
          <a:p>
            <a:fld id="{A45CDCE7-01EC-4728-B9A6-03042FAD1AE2}" type="slidenum">
              <a:rPr lang="en-US" altLang="en-US"/>
              <a:pPr/>
              <a:t>‹#›</a:t>
            </a:fld>
            <a:endParaRPr lang="en-US" altLang="en-US"/>
          </a:p>
        </p:txBody>
      </p:sp>
    </p:spTree>
    <p:extLst>
      <p:ext uri="{BB962C8B-B14F-4D97-AF65-F5344CB8AC3E}">
        <p14:creationId xmlns:p14="http://schemas.microsoft.com/office/powerpoint/2010/main" val="40398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2" r:id="rId6"/>
    <p:sldLayoutId id="2147483664" r:id="rId7"/>
    <p:sldLayoutId id="2147483673" r:id="rId8"/>
    <p:sldLayoutId id="2147483674" r:id="rId9"/>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BF4172-F51C-4058-A38C-DCCC440DA0A0}"/>
              </a:ext>
            </a:extLst>
          </p:cNvPr>
          <p:cNvSpPr txBox="1"/>
          <p:nvPr/>
        </p:nvSpPr>
        <p:spPr>
          <a:xfrm>
            <a:off x="3057415" y="2521059"/>
            <a:ext cx="7820995" cy="2246769"/>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Formation of the planets layers/differentiation</a:t>
            </a:r>
          </a:p>
          <a:p>
            <a:pPr marL="285750" indent="-285750">
              <a:buFont typeface="Arial" panose="020B0604020202020204" pitchFamily="34" charset="0"/>
              <a:buChar char="•"/>
            </a:pPr>
            <a:r>
              <a:rPr lang="en-GB" sz="2800" dirty="0">
                <a:solidFill>
                  <a:schemeClr val="bg1"/>
                </a:solidFill>
              </a:rPr>
              <a:t>Sources of heat for planets</a:t>
            </a:r>
          </a:p>
          <a:p>
            <a:pPr marL="285750" indent="-285750">
              <a:buFont typeface="Arial" panose="020B0604020202020204" pitchFamily="34" charset="0"/>
              <a:buChar char="•"/>
            </a:pPr>
            <a:r>
              <a:rPr lang="en-GB" sz="2800" dirty="0">
                <a:solidFill>
                  <a:schemeClr val="bg1"/>
                </a:solidFill>
              </a:rPr>
              <a:t>4 Surface Planets</a:t>
            </a:r>
          </a:p>
          <a:p>
            <a:pPr marL="285750" indent="-285750">
              <a:buFont typeface="Arial" panose="020B0604020202020204" pitchFamily="34" charset="0"/>
              <a:buChar char="•"/>
            </a:pPr>
            <a:r>
              <a:rPr lang="en-GB" sz="2800" dirty="0">
                <a:solidFill>
                  <a:schemeClr val="bg1"/>
                </a:solidFill>
              </a:rPr>
              <a:t>Martian Geology</a:t>
            </a:r>
          </a:p>
          <a:p>
            <a:pPr marL="285750" indent="-285750">
              <a:buFont typeface="Arial" panose="020B0604020202020204" pitchFamily="34" charset="0"/>
              <a:buChar char="•"/>
            </a:pPr>
            <a:r>
              <a:rPr lang="en-GB" sz="2800" dirty="0">
                <a:solidFill>
                  <a:schemeClr val="bg1"/>
                </a:solidFill>
              </a:rPr>
              <a:t>Venusian Geology (</a:t>
            </a:r>
            <a:r>
              <a:rPr lang="en-GB" sz="2800" dirty="0" err="1">
                <a:solidFill>
                  <a:schemeClr val="bg1"/>
                </a:solidFill>
              </a:rPr>
              <a:t>inc</a:t>
            </a:r>
            <a:r>
              <a:rPr lang="en-GB" sz="2800" dirty="0">
                <a:solidFill>
                  <a:schemeClr val="bg1"/>
                </a:solidFill>
              </a:rPr>
              <a:t> water on Mars and Venus)</a:t>
            </a:r>
          </a:p>
        </p:txBody>
      </p:sp>
    </p:spTree>
    <p:extLst>
      <p:ext uri="{BB962C8B-B14F-4D97-AF65-F5344CB8AC3E}">
        <p14:creationId xmlns:p14="http://schemas.microsoft.com/office/powerpoint/2010/main" val="296933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041C2651-79DB-4F91-A269-EE5979C8D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730" y="19186"/>
            <a:ext cx="7348539" cy="6838814"/>
          </a:xfrm>
          <a:prstGeom prst="rect">
            <a:avLst/>
          </a:prstGeom>
        </p:spPr>
      </p:pic>
      <p:sp>
        <p:nvSpPr>
          <p:cNvPr id="3" name="Rectangle 2">
            <a:extLst>
              <a:ext uri="{FF2B5EF4-FFF2-40B4-BE49-F238E27FC236}">
                <a16:creationId xmlns:a16="http://schemas.microsoft.com/office/drawing/2014/main" id="{24B1F21E-AFD0-4C5C-90EC-04D15386BFCE}"/>
              </a:ext>
            </a:extLst>
          </p:cNvPr>
          <p:cNvSpPr/>
          <p:nvPr/>
        </p:nvSpPr>
        <p:spPr>
          <a:xfrm>
            <a:off x="8713729" y="6192483"/>
            <a:ext cx="3463512" cy="646331"/>
          </a:xfrm>
          <a:prstGeom prst="rect">
            <a:avLst/>
          </a:prstGeom>
        </p:spPr>
        <p:txBody>
          <a:bodyPr wrap="none">
            <a:spAutoFit/>
          </a:bodyPr>
          <a:lstStyle/>
          <a:p>
            <a:pPr algn="r"/>
            <a:r>
              <a:rPr lang="en-GB" dirty="0">
                <a:latin typeface="Arial" panose="020B0604020202020204" pitchFamily="34" charset="0"/>
                <a:cs typeface="Arial" panose="020B0604020202020204" pitchFamily="34" charset="0"/>
              </a:rPr>
              <a:t>Robert J. Stern:</a:t>
            </a:r>
          </a:p>
          <a:p>
            <a:pPr algn="r"/>
            <a:r>
              <a:rPr lang="en-GB" dirty="0">
                <a:latin typeface="Arial" panose="020B0604020202020204" pitchFamily="34" charset="0"/>
                <a:cs typeface="Arial" panose="020B0604020202020204" pitchFamily="34" charset="0"/>
              </a:rPr>
              <a:t>The Evolution of Plate Tectonics</a:t>
            </a:r>
          </a:p>
        </p:txBody>
      </p:sp>
    </p:spTree>
    <p:extLst>
      <p:ext uri="{BB962C8B-B14F-4D97-AF65-F5344CB8AC3E}">
        <p14:creationId xmlns:p14="http://schemas.microsoft.com/office/powerpoint/2010/main" val="3073784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B083DF0-2F47-42DB-A43F-53B7BBB84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51" y="516010"/>
            <a:ext cx="11031697" cy="5983860"/>
          </a:xfrm>
          <a:prstGeom prst="rect">
            <a:avLst/>
          </a:prstGeom>
        </p:spPr>
      </p:pic>
      <p:sp>
        <p:nvSpPr>
          <p:cNvPr id="4" name="Rectangle 3">
            <a:extLst>
              <a:ext uri="{FF2B5EF4-FFF2-40B4-BE49-F238E27FC236}">
                <a16:creationId xmlns:a16="http://schemas.microsoft.com/office/drawing/2014/main" id="{D310D224-D5D2-4426-B610-5B3AABF6A4DF}"/>
              </a:ext>
            </a:extLst>
          </p:cNvPr>
          <p:cNvSpPr/>
          <p:nvPr/>
        </p:nvSpPr>
        <p:spPr>
          <a:xfrm>
            <a:off x="9991974" y="6488668"/>
            <a:ext cx="2159566" cy="369332"/>
          </a:xfrm>
          <a:prstGeom prst="rect">
            <a:avLst/>
          </a:prstGeom>
        </p:spPr>
        <p:txBody>
          <a:bodyPr wrap="none">
            <a:spAutoFit/>
          </a:bodyPr>
          <a:lstStyle/>
          <a:p>
            <a:pPr algn="r"/>
            <a:r>
              <a:rPr lang="en-GB" dirty="0">
                <a:latin typeface="Arial" panose="020B0604020202020204" pitchFamily="34" charset="0"/>
                <a:cs typeface="Arial" panose="020B0604020202020204" pitchFamily="34" charset="0"/>
              </a:rPr>
              <a:t>Eric H Christiansen</a:t>
            </a:r>
          </a:p>
        </p:txBody>
      </p:sp>
    </p:spTree>
    <p:extLst>
      <p:ext uri="{BB962C8B-B14F-4D97-AF65-F5344CB8AC3E}">
        <p14:creationId xmlns:p14="http://schemas.microsoft.com/office/powerpoint/2010/main" val="381491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7827-693B-4603-8504-BB73E05D1F0A}"/>
              </a:ext>
            </a:extLst>
          </p:cNvPr>
          <p:cNvSpPr>
            <a:spLocks noGrp="1"/>
          </p:cNvSpPr>
          <p:nvPr>
            <p:ph type="title"/>
          </p:nvPr>
        </p:nvSpPr>
        <p:spPr/>
        <p:txBody>
          <a:bodyPr/>
          <a:lstStyle/>
          <a:p>
            <a:r>
              <a:rPr lang="en-GB" dirty="0"/>
              <a:t>Quick Recap</a:t>
            </a:r>
          </a:p>
        </p:txBody>
      </p:sp>
      <p:sp>
        <p:nvSpPr>
          <p:cNvPr id="3" name="TextBox 2">
            <a:extLst>
              <a:ext uri="{FF2B5EF4-FFF2-40B4-BE49-F238E27FC236}">
                <a16:creationId xmlns:a16="http://schemas.microsoft.com/office/drawing/2014/main" id="{35500C14-5772-4331-9A31-2050E2643194}"/>
              </a:ext>
            </a:extLst>
          </p:cNvPr>
          <p:cNvSpPr txBox="1"/>
          <p:nvPr/>
        </p:nvSpPr>
        <p:spPr>
          <a:xfrm>
            <a:off x="914453" y="2028401"/>
            <a:ext cx="10746244" cy="2677656"/>
          </a:xfrm>
          <a:prstGeom prst="rect">
            <a:avLst/>
          </a:prstGeom>
          <a:noFill/>
        </p:spPr>
        <p:txBody>
          <a:bodyPr wrap="square" rtlCol="0">
            <a:spAutoFit/>
          </a:bodyPr>
          <a:lstStyle/>
          <a:p>
            <a:pPr marL="342900" indent="-342900">
              <a:buFont typeface="+mj-lt"/>
              <a:buAutoNum type="arabicPeriod"/>
            </a:pPr>
            <a:r>
              <a:rPr lang="en-GB" sz="3200" b="1" dirty="0">
                <a:latin typeface="Corbel" panose="020B0503020204020204" pitchFamily="34" charset="0"/>
              </a:rPr>
              <a:t>Planets which cool quickly have </a:t>
            </a:r>
            <a:r>
              <a:rPr lang="en-GB" sz="4000" b="1" dirty="0">
                <a:latin typeface="Corbel" panose="020B0503020204020204" pitchFamily="34" charset="0"/>
              </a:rPr>
              <a:t>thin/thick </a:t>
            </a:r>
            <a:r>
              <a:rPr lang="en-GB" sz="3200" b="1" dirty="0">
                <a:latin typeface="Corbel" panose="020B0503020204020204" pitchFamily="34" charset="0"/>
              </a:rPr>
              <a:t>lithospheres.</a:t>
            </a:r>
            <a:br>
              <a:rPr lang="en-GB" sz="3200" b="1" dirty="0">
                <a:latin typeface="Corbel" panose="020B0503020204020204" pitchFamily="34" charset="0"/>
              </a:rPr>
            </a:br>
            <a:endParaRPr lang="en-GB" sz="3200" b="1" dirty="0">
              <a:latin typeface="Corbel" panose="020B0503020204020204" pitchFamily="34" charset="0"/>
            </a:endParaRPr>
          </a:p>
          <a:p>
            <a:pPr marL="342900" indent="-342900">
              <a:buFont typeface="+mj-lt"/>
              <a:buAutoNum type="arabicPeriod"/>
            </a:pPr>
            <a:r>
              <a:rPr lang="en-GB" sz="3200" b="1" dirty="0">
                <a:latin typeface="Corbel" panose="020B0503020204020204" pitchFamily="34" charset="0"/>
              </a:rPr>
              <a:t>A thinner lithosphere means the planet has more …</a:t>
            </a:r>
            <a:br>
              <a:rPr lang="en-GB" sz="3200" b="1" dirty="0">
                <a:latin typeface="Corbel" panose="020B0503020204020204" pitchFamily="34" charset="0"/>
              </a:rPr>
            </a:br>
            <a:endParaRPr lang="en-GB" sz="3200" b="1" dirty="0">
              <a:latin typeface="Corbel" panose="020B0503020204020204" pitchFamily="34" charset="0"/>
            </a:endParaRPr>
          </a:p>
          <a:p>
            <a:pPr marL="342900" indent="-342900">
              <a:buFont typeface="+mj-lt"/>
              <a:buAutoNum type="arabicPeriod"/>
            </a:pPr>
            <a:r>
              <a:rPr lang="en-GB" sz="3200" b="1" dirty="0">
                <a:latin typeface="Corbel" panose="020B0503020204020204" pitchFamily="34" charset="0"/>
              </a:rPr>
              <a:t>Differentiation caused…</a:t>
            </a:r>
          </a:p>
        </p:txBody>
      </p:sp>
    </p:spTree>
    <p:extLst>
      <p:ext uri="{BB962C8B-B14F-4D97-AF65-F5344CB8AC3E}">
        <p14:creationId xmlns:p14="http://schemas.microsoft.com/office/powerpoint/2010/main" val="63355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560D5-1365-4A45-A167-17D9146EE262}"/>
              </a:ext>
            </a:extLst>
          </p:cNvPr>
          <p:cNvSpPr>
            <a:spLocks noGrp="1"/>
          </p:cNvSpPr>
          <p:nvPr>
            <p:ph type="title"/>
          </p:nvPr>
        </p:nvSpPr>
        <p:spPr/>
        <p:txBody>
          <a:bodyPr/>
          <a:lstStyle/>
          <a:p>
            <a:r>
              <a:rPr lang="en-GB" dirty="0"/>
              <a:t>Surface Processes</a:t>
            </a:r>
          </a:p>
        </p:txBody>
      </p:sp>
      <p:sp>
        <p:nvSpPr>
          <p:cNvPr id="3" name="TextBox 2">
            <a:extLst>
              <a:ext uri="{FF2B5EF4-FFF2-40B4-BE49-F238E27FC236}">
                <a16:creationId xmlns:a16="http://schemas.microsoft.com/office/drawing/2014/main" id="{97EAC8A2-5EA2-4F9F-ABEF-A882F87CD13A}"/>
              </a:ext>
            </a:extLst>
          </p:cNvPr>
          <p:cNvSpPr txBox="1"/>
          <p:nvPr/>
        </p:nvSpPr>
        <p:spPr>
          <a:xfrm>
            <a:off x="1937856" y="1946245"/>
            <a:ext cx="9394852" cy="3416320"/>
          </a:xfrm>
          <a:prstGeom prst="rect">
            <a:avLst/>
          </a:prstGeom>
          <a:noFill/>
        </p:spPr>
        <p:txBody>
          <a:bodyPr wrap="square" rtlCol="0">
            <a:spAutoFit/>
          </a:bodyPr>
          <a:lstStyle/>
          <a:p>
            <a:pPr marL="342900" indent="-342900">
              <a:buAutoNum type="arabicPeriod"/>
            </a:pPr>
            <a:r>
              <a:rPr lang="en-GB" sz="5400" dirty="0"/>
              <a:t>Impact Cratering</a:t>
            </a:r>
          </a:p>
          <a:p>
            <a:pPr marL="342900" indent="-342900">
              <a:buAutoNum type="arabicPeriod"/>
            </a:pPr>
            <a:r>
              <a:rPr lang="en-GB" sz="5400" dirty="0"/>
              <a:t>Volcanism</a:t>
            </a:r>
          </a:p>
          <a:p>
            <a:pPr marL="342900" indent="-342900">
              <a:buAutoNum type="arabicPeriod"/>
            </a:pPr>
            <a:r>
              <a:rPr lang="en-GB" sz="5400" dirty="0"/>
              <a:t>Tectonics</a:t>
            </a:r>
          </a:p>
          <a:p>
            <a:pPr marL="342900" indent="-342900">
              <a:buAutoNum type="arabicPeriod"/>
            </a:pPr>
            <a:r>
              <a:rPr lang="en-GB" sz="5400" dirty="0"/>
              <a:t>Erosion</a:t>
            </a:r>
          </a:p>
        </p:txBody>
      </p:sp>
    </p:spTree>
    <p:extLst>
      <p:ext uri="{BB962C8B-B14F-4D97-AF65-F5344CB8AC3E}">
        <p14:creationId xmlns:p14="http://schemas.microsoft.com/office/powerpoint/2010/main" val="3131344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outdoor, crater, hydrozoan&#10;&#10;Description automatically generated">
            <a:extLst>
              <a:ext uri="{FF2B5EF4-FFF2-40B4-BE49-F238E27FC236}">
                <a16:creationId xmlns:a16="http://schemas.microsoft.com/office/drawing/2014/main" id="{4E31C18A-68BF-4DB8-AFFB-D3C117E3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D18F4A21-7DD9-4480-8B7E-68B670C4BC90}"/>
              </a:ext>
            </a:extLst>
          </p:cNvPr>
          <p:cNvSpPr>
            <a:spLocks noGrp="1"/>
          </p:cNvSpPr>
          <p:nvPr>
            <p:ph type="title"/>
          </p:nvPr>
        </p:nvSpPr>
        <p:spPr>
          <a:xfrm>
            <a:off x="162767" y="-137435"/>
            <a:ext cx="10515600" cy="1325563"/>
          </a:xfrm>
        </p:spPr>
        <p:txBody>
          <a:bodyPr>
            <a:normAutofit/>
          </a:bodyPr>
          <a:lstStyle/>
          <a:p>
            <a:r>
              <a:rPr lang="en-GB" sz="5400" b="1" dirty="0"/>
              <a:t>Impact Cratering</a:t>
            </a:r>
          </a:p>
        </p:txBody>
      </p:sp>
      <p:sp>
        <p:nvSpPr>
          <p:cNvPr id="6" name="Rectangle 5">
            <a:extLst>
              <a:ext uri="{FF2B5EF4-FFF2-40B4-BE49-F238E27FC236}">
                <a16:creationId xmlns:a16="http://schemas.microsoft.com/office/drawing/2014/main" id="{1F4AAC93-216E-4B3F-B507-8A638C05CA91}"/>
              </a:ext>
            </a:extLst>
          </p:cNvPr>
          <p:cNvSpPr/>
          <p:nvPr/>
        </p:nvSpPr>
        <p:spPr>
          <a:xfrm>
            <a:off x="6095999" y="6211669"/>
            <a:ext cx="6096000" cy="646331"/>
          </a:xfrm>
          <a:prstGeom prst="rect">
            <a:avLst/>
          </a:prstGeom>
        </p:spPr>
        <p:txBody>
          <a:bodyPr>
            <a:spAutoFit/>
          </a:bodyPr>
          <a:lstStyle/>
          <a:p>
            <a:endParaRPr lang="en-GB" dirty="0"/>
          </a:p>
          <a:p>
            <a:pPr algn="r"/>
            <a:r>
              <a:rPr lang="en-GB" dirty="0">
                <a:latin typeface="Arial" panose="020B0604020202020204" pitchFamily="34" charset="0"/>
                <a:cs typeface="Arial" panose="020B0604020202020204" pitchFamily="34" charset="0"/>
              </a:rPr>
              <a:t>Erik Charlton</a:t>
            </a:r>
          </a:p>
        </p:txBody>
      </p:sp>
    </p:spTree>
    <p:extLst>
      <p:ext uri="{BB962C8B-B14F-4D97-AF65-F5344CB8AC3E}">
        <p14:creationId xmlns:p14="http://schemas.microsoft.com/office/powerpoint/2010/main" val="360222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tone&#10;&#10;Description automatically generated">
            <a:extLst>
              <a:ext uri="{FF2B5EF4-FFF2-40B4-BE49-F238E27FC236}">
                <a16:creationId xmlns:a16="http://schemas.microsoft.com/office/drawing/2014/main" id="{8563E251-0B55-4B24-BCCF-0F3A98240DDB}"/>
              </a:ext>
            </a:extLst>
          </p:cNvPr>
          <p:cNvPicPr>
            <a:picLocks noChangeAspect="1"/>
          </p:cNvPicPr>
          <p:nvPr/>
        </p:nvPicPr>
        <p:blipFill rotWithShape="1">
          <a:blip r:embed="rId3">
            <a:extLst>
              <a:ext uri="{28A0092B-C50C-407E-A947-70E740481C1C}">
                <a14:useLocalDpi xmlns:a14="http://schemas.microsoft.com/office/drawing/2010/main" val="0"/>
              </a:ext>
            </a:extLst>
          </a:blip>
          <a:srcRect r="31575"/>
          <a:stretch/>
        </p:blipFill>
        <p:spPr>
          <a:xfrm>
            <a:off x="4683855" y="0"/>
            <a:ext cx="7508145" cy="6858000"/>
          </a:xfrm>
          <a:prstGeom prst="rect">
            <a:avLst/>
          </a:prstGeom>
        </p:spPr>
      </p:pic>
      <p:pic>
        <p:nvPicPr>
          <p:cNvPr id="3" name="Picture 2" descr="Diagram, schematic&#10;&#10;Description automatically generated">
            <a:extLst>
              <a:ext uri="{FF2B5EF4-FFF2-40B4-BE49-F238E27FC236}">
                <a16:creationId xmlns:a16="http://schemas.microsoft.com/office/drawing/2014/main" id="{C4938D9D-7068-48D3-A69F-81BDDF06B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4723002" cy="6857655"/>
          </a:xfrm>
          <a:prstGeom prst="rect">
            <a:avLst/>
          </a:prstGeom>
        </p:spPr>
      </p:pic>
      <p:sp>
        <p:nvSpPr>
          <p:cNvPr id="4" name="Rectangle 3">
            <a:extLst>
              <a:ext uri="{FF2B5EF4-FFF2-40B4-BE49-F238E27FC236}">
                <a16:creationId xmlns:a16="http://schemas.microsoft.com/office/drawing/2014/main" id="{A16CBFC4-E8E6-4288-971A-FBFE5D5C92A5}"/>
              </a:ext>
            </a:extLst>
          </p:cNvPr>
          <p:cNvSpPr/>
          <p:nvPr/>
        </p:nvSpPr>
        <p:spPr>
          <a:xfrm>
            <a:off x="8395191" y="6488322"/>
            <a:ext cx="3796809"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NASA/JPL-Caltech/Univ. of Arizona</a:t>
            </a:r>
          </a:p>
        </p:txBody>
      </p:sp>
    </p:spTree>
    <p:extLst>
      <p:ext uri="{BB962C8B-B14F-4D97-AF65-F5344CB8AC3E}">
        <p14:creationId xmlns:p14="http://schemas.microsoft.com/office/powerpoint/2010/main" val="311223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EC09-284E-4089-8986-9FD2369A3A57}"/>
              </a:ext>
            </a:extLst>
          </p:cNvPr>
          <p:cNvSpPr>
            <a:spLocks noGrp="1"/>
          </p:cNvSpPr>
          <p:nvPr>
            <p:ph type="title"/>
          </p:nvPr>
        </p:nvSpPr>
        <p:spPr>
          <a:xfrm>
            <a:off x="296991" y="0"/>
            <a:ext cx="10515600" cy="1325563"/>
          </a:xfrm>
        </p:spPr>
        <p:txBody>
          <a:bodyPr>
            <a:normAutofit/>
          </a:bodyPr>
          <a:lstStyle/>
          <a:p>
            <a:r>
              <a:rPr lang="en-GB" sz="6000" b="1" dirty="0"/>
              <a:t>Volcanism</a:t>
            </a:r>
          </a:p>
        </p:txBody>
      </p:sp>
      <p:pic>
        <p:nvPicPr>
          <p:cNvPr id="4" name="Picture 3" descr="Diagram&#10;&#10;Description automatically generated">
            <a:extLst>
              <a:ext uri="{FF2B5EF4-FFF2-40B4-BE49-F238E27FC236}">
                <a16:creationId xmlns:a16="http://schemas.microsoft.com/office/drawing/2014/main" id="{B0B3F554-548E-4545-8EB8-2723021CC6DE}"/>
              </a:ext>
            </a:extLst>
          </p:cNvPr>
          <p:cNvPicPr>
            <a:picLocks noChangeAspect="1"/>
          </p:cNvPicPr>
          <p:nvPr/>
        </p:nvPicPr>
        <p:blipFill rotWithShape="1">
          <a:blip r:embed="rId2">
            <a:extLst>
              <a:ext uri="{28A0092B-C50C-407E-A947-70E740481C1C}">
                <a14:useLocalDpi xmlns:a14="http://schemas.microsoft.com/office/drawing/2010/main" val="0"/>
              </a:ext>
            </a:extLst>
          </a:blip>
          <a:srcRect r="711"/>
          <a:stretch/>
        </p:blipFill>
        <p:spPr>
          <a:xfrm>
            <a:off x="86686" y="1234440"/>
            <a:ext cx="12105314" cy="5623560"/>
          </a:xfrm>
          <a:prstGeom prst="rect">
            <a:avLst/>
          </a:prstGeom>
        </p:spPr>
      </p:pic>
    </p:spTree>
    <p:extLst>
      <p:ext uri="{BB962C8B-B14F-4D97-AF65-F5344CB8AC3E}">
        <p14:creationId xmlns:p14="http://schemas.microsoft.com/office/powerpoint/2010/main" val="129647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B8F78"/>
        </a:solidFill>
        <a:effectLst/>
      </p:bgPr>
    </p:bg>
    <p:spTree>
      <p:nvGrpSpPr>
        <p:cNvPr id="1" name=""/>
        <p:cNvGrpSpPr/>
        <p:nvPr/>
      </p:nvGrpSpPr>
      <p:grpSpPr>
        <a:xfrm>
          <a:off x="0" y="0"/>
          <a:ext cx="0" cy="0"/>
          <a:chOff x="0" y="0"/>
          <a:chExt cx="0" cy="0"/>
        </a:xfrm>
      </p:grpSpPr>
      <p:pic>
        <p:nvPicPr>
          <p:cNvPr id="4" name="Picture 3" descr="A picture containing text, crater, nature&#10;&#10;Description automatically generated">
            <a:extLst>
              <a:ext uri="{FF2B5EF4-FFF2-40B4-BE49-F238E27FC236}">
                <a16:creationId xmlns:a16="http://schemas.microsoft.com/office/drawing/2014/main" id="{599C4992-F3BC-4C9C-A4C3-1FED015C3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215" y="0"/>
            <a:ext cx="7356962" cy="6858000"/>
          </a:xfrm>
          <a:prstGeom prst="rect">
            <a:avLst/>
          </a:prstGeom>
        </p:spPr>
      </p:pic>
      <p:sp>
        <p:nvSpPr>
          <p:cNvPr id="5" name="TextBox 4">
            <a:extLst>
              <a:ext uri="{FF2B5EF4-FFF2-40B4-BE49-F238E27FC236}">
                <a16:creationId xmlns:a16="http://schemas.microsoft.com/office/drawing/2014/main" id="{A66AAF9E-813F-4D91-ACA5-E948A5DC45E0}"/>
              </a:ext>
            </a:extLst>
          </p:cNvPr>
          <p:cNvSpPr txBox="1"/>
          <p:nvPr/>
        </p:nvSpPr>
        <p:spPr>
          <a:xfrm>
            <a:off x="-31270" y="6532783"/>
            <a:ext cx="9336833" cy="369332"/>
          </a:xfrm>
          <a:prstGeom prst="rect">
            <a:avLst/>
          </a:prstGeom>
          <a:noFill/>
        </p:spPr>
        <p:txBody>
          <a:bodyPr wrap="square" rtlCol="0">
            <a:spAutoFit/>
          </a:bodyPr>
          <a:lstStyle/>
          <a:p>
            <a:r>
              <a:rPr lang="en-GB" dirty="0">
                <a:solidFill>
                  <a:schemeClr val="bg1"/>
                </a:solidFill>
              </a:rPr>
              <a:t>NASA/Seddon - </a:t>
            </a:r>
            <a:r>
              <a:rPr lang="en-GB" dirty="0" err="1">
                <a:solidFill>
                  <a:schemeClr val="bg1"/>
                </a:solidFill>
              </a:rPr>
              <a:t>wikimedia</a:t>
            </a:r>
            <a:endParaRPr lang="en-GB" dirty="0">
              <a:solidFill>
                <a:schemeClr val="bg1"/>
              </a:solidFill>
            </a:endParaRPr>
          </a:p>
        </p:txBody>
      </p:sp>
    </p:spTree>
    <p:extLst>
      <p:ext uri="{BB962C8B-B14F-4D97-AF65-F5344CB8AC3E}">
        <p14:creationId xmlns:p14="http://schemas.microsoft.com/office/powerpoint/2010/main" val="951382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C74D6881-9512-46EF-BEBA-8C9EA9F39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 y="1"/>
            <a:ext cx="12193924" cy="6858000"/>
          </a:xfrm>
          <a:prstGeom prst="rect">
            <a:avLst/>
          </a:prstGeom>
        </p:spPr>
      </p:pic>
      <p:sp>
        <p:nvSpPr>
          <p:cNvPr id="2" name="Title 1">
            <a:extLst>
              <a:ext uri="{FF2B5EF4-FFF2-40B4-BE49-F238E27FC236}">
                <a16:creationId xmlns:a16="http://schemas.microsoft.com/office/drawing/2014/main" id="{70062979-DE82-40F0-BBE3-A8AFACF198CD}"/>
              </a:ext>
            </a:extLst>
          </p:cNvPr>
          <p:cNvSpPr>
            <a:spLocks noGrp="1"/>
          </p:cNvSpPr>
          <p:nvPr>
            <p:ph type="title"/>
          </p:nvPr>
        </p:nvSpPr>
        <p:spPr>
          <a:xfrm>
            <a:off x="147776" y="-137435"/>
            <a:ext cx="10515600" cy="1325563"/>
          </a:xfrm>
        </p:spPr>
        <p:txBody>
          <a:bodyPr>
            <a:normAutofit/>
          </a:bodyPr>
          <a:lstStyle/>
          <a:p>
            <a:r>
              <a:rPr lang="en-GB" sz="6000" b="1" dirty="0">
                <a:solidFill>
                  <a:schemeClr val="bg1"/>
                </a:solidFill>
              </a:rPr>
              <a:t>Tectonics</a:t>
            </a:r>
          </a:p>
        </p:txBody>
      </p:sp>
      <p:sp>
        <p:nvSpPr>
          <p:cNvPr id="5" name="Rectangle 4">
            <a:extLst>
              <a:ext uri="{FF2B5EF4-FFF2-40B4-BE49-F238E27FC236}">
                <a16:creationId xmlns:a16="http://schemas.microsoft.com/office/drawing/2014/main" id="{73E7B0A0-3968-44C9-8ACC-DDA5E99D1260}"/>
              </a:ext>
            </a:extLst>
          </p:cNvPr>
          <p:cNvSpPr/>
          <p:nvPr/>
        </p:nvSpPr>
        <p:spPr>
          <a:xfrm>
            <a:off x="9134753" y="6458431"/>
            <a:ext cx="3057247" cy="369332"/>
          </a:xfrm>
          <a:prstGeom prst="rect">
            <a:avLst/>
          </a:prstGeom>
        </p:spPr>
        <p:txBody>
          <a:bodyPr wrap="none">
            <a:spAutoFit/>
          </a:bodyPr>
          <a:lstStyle/>
          <a:p>
            <a:r>
              <a:rPr lang="en-GB" dirty="0">
                <a:solidFill>
                  <a:schemeClr val="bg1"/>
                </a:solidFill>
                <a:latin typeface="Arial" panose="020B0604020202020204" pitchFamily="34" charset="0"/>
                <a:cs typeface="Arial" panose="020B0604020202020204" pitchFamily="34" charset="0"/>
              </a:rPr>
              <a:t>Whatarethe7continents.com</a:t>
            </a:r>
          </a:p>
        </p:txBody>
      </p:sp>
    </p:spTree>
    <p:extLst>
      <p:ext uri="{BB962C8B-B14F-4D97-AF65-F5344CB8AC3E}">
        <p14:creationId xmlns:p14="http://schemas.microsoft.com/office/powerpoint/2010/main" val="4037637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A470"/>
        </a:solidFill>
        <a:effectLst/>
      </p:bgPr>
    </p:bg>
    <p:spTree>
      <p:nvGrpSpPr>
        <p:cNvPr id="1" name=""/>
        <p:cNvGrpSpPr/>
        <p:nvPr/>
      </p:nvGrpSpPr>
      <p:grpSpPr>
        <a:xfrm>
          <a:off x="0" y="0"/>
          <a:ext cx="0" cy="0"/>
          <a:chOff x="0" y="0"/>
          <a:chExt cx="0" cy="0"/>
        </a:xfrm>
      </p:grpSpPr>
      <p:pic>
        <p:nvPicPr>
          <p:cNvPr id="3" name="Picture 2" descr="A picture containing bread&#10;&#10;Description automatically generated">
            <a:extLst>
              <a:ext uri="{FF2B5EF4-FFF2-40B4-BE49-F238E27FC236}">
                <a16:creationId xmlns:a16="http://schemas.microsoft.com/office/drawing/2014/main" id="{5906F9EC-95E0-4742-A34E-E8F0FE751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68781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25F7-F21D-41A5-AD0A-7CFF26D0CDEB}"/>
              </a:ext>
            </a:extLst>
          </p:cNvPr>
          <p:cNvSpPr>
            <a:spLocks noGrp="1"/>
          </p:cNvSpPr>
          <p:nvPr>
            <p:ph type="ctrTitle"/>
          </p:nvPr>
        </p:nvSpPr>
        <p:spPr/>
        <p:txBody>
          <a:bodyPr/>
          <a:lstStyle/>
          <a:p>
            <a:r>
              <a:rPr lang="en-GB" dirty="0"/>
              <a:t>Planetary Surfaces</a:t>
            </a:r>
          </a:p>
        </p:txBody>
      </p:sp>
      <p:sp>
        <p:nvSpPr>
          <p:cNvPr id="3" name="Subtitle 2">
            <a:extLst>
              <a:ext uri="{FF2B5EF4-FFF2-40B4-BE49-F238E27FC236}">
                <a16:creationId xmlns:a16="http://schemas.microsoft.com/office/drawing/2014/main" id="{F53851E7-CCF1-442C-8006-F8BA6F6038C0}"/>
              </a:ext>
            </a:extLst>
          </p:cNvPr>
          <p:cNvSpPr>
            <a:spLocks noGrp="1"/>
          </p:cNvSpPr>
          <p:nvPr>
            <p:ph type="subTitle" idx="1"/>
          </p:nvPr>
        </p:nvSpPr>
        <p:spPr/>
        <p:txBody>
          <a:bodyPr/>
          <a:lstStyle/>
          <a:p>
            <a:r>
              <a:rPr lang="en-GB" dirty="0"/>
              <a:t>Of the Rocky Planets</a:t>
            </a:r>
          </a:p>
        </p:txBody>
      </p:sp>
    </p:spTree>
    <p:extLst>
      <p:ext uri="{BB962C8B-B14F-4D97-AF65-F5344CB8AC3E}">
        <p14:creationId xmlns:p14="http://schemas.microsoft.com/office/powerpoint/2010/main" val="296277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40DA-247E-47F7-AB30-69FD8661ED05}"/>
              </a:ext>
            </a:extLst>
          </p:cNvPr>
          <p:cNvSpPr>
            <a:spLocks noGrp="1"/>
          </p:cNvSpPr>
          <p:nvPr>
            <p:ph type="title"/>
          </p:nvPr>
        </p:nvSpPr>
        <p:spPr/>
        <p:txBody>
          <a:bodyPr/>
          <a:lstStyle/>
          <a:p>
            <a:r>
              <a:rPr lang="en-GB" dirty="0"/>
              <a:t>Erosion</a:t>
            </a:r>
          </a:p>
        </p:txBody>
      </p:sp>
      <p:sp>
        <p:nvSpPr>
          <p:cNvPr id="3" name="TextBox 2">
            <a:extLst>
              <a:ext uri="{FF2B5EF4-FFF2-40B4-BE49-F238E27FC236}">
                <a16:creationId xmlns:a16="http://schemas.microsoft.com/office/drawing/2014/main" id="{5EEF8EA9-CB77-4656-A43C-CC6A1B62759F}"/>
              </a:ext>
            </a:extLst>
          </p:cNvPr>
          <p:cNvSpPr txBox="1"/>
          <p:nvPr/>
        </p:nvSpPr>
        <p:spPr>
          <a:xfrm>
            <a:off x="3187236" y="440767"/>
            <a:ext cx="8741329" cy="1631216"/>
          </a:xfrm>
          <a:prstGeom prst="rect">
            <a:avLst/>
          </a:prstGeom>
          <a:noFill/>
        </p:spPr>
        <p:txBody>
          <a:bodyPr wrap="square" rtlCol="0">
            <a:spAutoFit/>
          </a:bodyPr>
          <a:lstStyle/>
          <a:p>
            <a:r>
              <a:rPr lang="en-GB" sz="2000" dirty="0"/>
              <a:t>Surface processes that remove material from one location and move them to another.</a:t>
            </a:r>
          </a:p>
          <a:p>
            <a:endParaRPr lang="en-GB" sz="2000" dirty="0"/>
          </a:p>
          <a:p>
            <a:r>
              <a:rPr lang="en-GB" sz="2000" dirty="0"/>
              <a:t>Can be done by wind, ice, water, sand etc. It is most significant on planets with substantial atmospheres, flowing water/ice.</a:t>
            </a:r>
          </a:p>
        </p:txBody>
      </p:sp>
      <p:pic>
        <p:nvPicPr>
          <p:cNvPr id="5" name="Picture 4" descr="A picture containing grass, outdoor, nature, hill&#10;&#10;Description automatically generated">
            <a:extLst>
              <a:ext uri="{FF2B5EF4-FFF2-40B4-BE49-F238E27FC236}">
                <a16:creationId xmlns:a16="http://schemas.microsoft.com/office/drawing/2014/main" id="{F651DB3D-D7E1-4900-B9F3-BB66BF664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3500"/>
            <a:ext cx="12192000" cy="4254500"/>
          </a:xfrm>
          <a:prstGeom prst="rect">
            <a:avLst/>
          </a:prstGeom>
        </p:spPr>
      </p:pic>
      <p:sp>
        <p:nvSpPr>
          <p:cNvPr id="7" name="Rectangle 6">
            <a:extLst>
              <a:ext uri="{FF2B5EF4-FFF2-40B4-BE49-F238E27FC236}">
                <a16:creationId xmlns:a16="http://schemas.microsoft.com/office/drawing/2014/main" id="{32D1D40C-89B5-4FBA-B049-216D369934C0}"/>
              </a:ext>
            </a:extLst>
          </p:cNvPr>
          <p:cNvSpPr/>
          <p:nvPr/>
        </p:nvSpPr>
        <p:spPr>
          <a:xfrm>
            <a:off x="66759" y="6488668"/>
            <a:ext cx="1402948" cy="369332"/>
          </a:xfrm>
          <a:prstGeom prst="rect">
            <a:avLst/>
          </a:prstGeom>
        </p:spPr>
        <p:txBody>
          <a:bodyPr wrap="none">
            <a:spAutoFit/>
          </a:bodyPr>
          <a:lstStyle/>
          <a:p>
            <a:r>
              <a:rPr lang="en-GB" b="1" dirty="0">
                <a:solidFill>
                  <a:schemeClr val="bg1"/>
                </a:solidFill>
                <a:latin typeface="Arial" panose="020B0604020202020204" pitchFamily="34" charset="0"/>
                <a:cs typeface="Arial" panose="020B0604020202020204" pitchFamily="34" charset="0"/>
              </a:rPr>
              <a:t>Ivar </a:t>
            </a:r>
            <a:r>
              <a:rPr lang="en-GB" b="1" dirty="0" err="1">
                <a:solidFill>
                  <a:schemeClr val="bg1"/>
                </a:solidFill>
                <a:latin typeface="Arial" panose="020B0604020202020204" pitchFamily="34" charset="0"/>
                <a:cs typeface="Arial" panose="020B0604020202020204" pitchFamily="34" charset="0"/>
              </a:rPr>
              <a:t>Leidus</a:t>
            </a:r>
            <a:endParaRPr lang="en-GB"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5864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a:extLst>
              <a:ext uri="{FF2B5EF4-FFF2-40B4-BE49-F238E27FC236}">
                <a16:creationId xmlns:a16="http://schemas.microsoft.com/office/drawing/2014/main" id="{9265A399-8248-4C28-A9FF-32B6BA349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719" y="472745"/>
            <a:ext cx="8465261" cy="6385255"/>
          </a:xfrm>
          <a:prstGeom prst="rect">
            <a:avLst/>
          </a:prstGeom>
          <a:noFill/>
          <a:extLst>
            <a:ext uri="{909E8E84-426E-40DD-AFC4-6F175D3DCCD1}">
              <a14:hiddenFill xmlns:a14="http://schemas.microsoft.com/office/drawing/2010/main">
                <a:solidFill>
                  <a:srgbClr val="FFFFFF"/>
                </a:solidFill>
              </a14:hiddenFill>
            </a:ext>
          </a:extLst>
        </p:spPr>
      </p:pic>
      <p:sp>
        <p:nvSpPr>
          <p:cNvPr id="38914" name="Rectangle 2">
            <a:extLst>
              <a:ext uri="{FF2B5EF4-FFF2-40B4-BE49-F238E27FC236}">
                <a16:creationId xmlns:a16="http://schemas.microsoft.com/office/drawing/2014/main" id="{64064082-285A-4127-AD6D-7D79C92D4C3C}"/>
              </a:ext>
            </a:extLst>
          </p:cNvPr>
          <p:cNvSpPr>
            <a:spLocks noGrp="1" noChangeArrowheads="1"/>
          </p:cNvSpPr>
          <p:nvPr>
            <p:ph type="title"/>
          </p:nvPr>
        </p:nvSpPr>
        <p:spPr>
          <a:xfrm>
            <a:off x="267141" y="98707"/>
            <a:ext cx="9144000" cy="990600"/>
          </a:xfrm>
        </p:spPr>
        <p:txBody>
          <a:bodyPr/>
          <a:lstStyle/>
          <a:p>
            <a:r>
              <a:rPr lang="en-US" altLang="en-US" dirty="0"/>
              <a:t>Geology of Mars</a:t>
            </a:r>
          </a:p>
        </p:txBody>
      </p:sp>
      <p:sp>
        <p:nvSpPr>
          <p:cNvPr id="38915" name="Rectangle 3">
            <a:extLst>
              <a:ext uri="{FF2B5EF4-FFF2-40B4-BE49-F238E27FC236}">
                <a16:creationId xmlns:a16="http://schemas.microsoft.com/office/drawing/2014/main" id="{93C6E639-E53C-42A8-B119-70946659FE0F}"/>
              </a:ext>
            </a:extLst>
          </p:cNvPr>
          <p:cNvSpPr>
            <a:spLocks noGrp="1" noChangeArrowheads="1"/>
          </p:cNvSpPr>
          <p:nvPr>
            <p:ph type="body" idx="1"/>
          </p:nvPr>
        </p:nvSpPr>
        <p:spPr>
          <a:xfrm>
            <a:off x="337752" y="1089307"/>
            <a:ext cx="3810000" cy="1453978"/>
          </a:xfrm>
        </p:spPr>
        <p:txBody>
          <a:bodyPr/>
          <a:lstStyle/>
          <a:p>
            <a:pPr marL="0" indent="0">
              <a:lnSpc>
                <a:spcPct val="90000"/>
              </a:lnSpc>
              <a:buNone/>
            </a:pPr>
            <a:r>
              <a:rPr lang="en-US" altLang="en-US" sz="2400" dirty="0"/>
              <a:t>The Martian surface is like Earth’s desert and volcanic plains.</a:t>
            </a:r>
          </a:p>
        </p:txBody>
      </p:sp>
      <p:sp>
        <p:nvSpPr>
          <p:cNvPr id="3" name="Rectangle 2">
            <a:extLst>
              <a:ext uri="{FF2B5EF4-FFF2-40B4-BE49-F238E27FC236}">
                <a16:creationId xmlns:a16="http://schemas.microsoft.com/office/drawing/2014/main" id="{39EBB3B4-8A65-4467-86E0-9C6218A0AAFE}"/>
              </a:ext>
            </a:extLst>
          </p:cNvPr>
          <p:cNvSpPr/>
          <p:nvPr/>
        </p:nvSpPr>
        <p:spPr>
          <a:xfrm>
            <a:off x="10186323" y="6488668"/>
            <a:ext cx="200567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Joshua E. Barnes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1DD152A7-D1AD-4F20-B98B-C339E11F6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591" y="2150369"/>
            <a:ext cx="3600450" cy="4343400"/>
          </a:xfrm>
          <a:prstGeom prst="rect">
            <a:avLst/>
          </a:prstGeom>
          <a:noFill/>
          <a:extLst>
            <a:ext uri="{909E8E84-426E-40DD-AFC4-6F175D3DCCD1}">
              <a14:hiddenFill xmlns:a14="http://schemas.microsoft.com/office/drawing/2010/main">
                <a:solidFill>
                  <a:srgbClr val="FFFFFF"/>
                </a:solidFill>
              </a14:hiddenFill>
            </a:ext>
          </a:extLst>
        </p:spPr>
      </p:pic>
      <p:sp>
        <p:nvSpPr>
          <p:cNvPr id="43011" name="Rectangle 3">
            <a:extLst>
              <a:ext uri="{FF2B5EF4-FFF2-40B4-BE49-F238E27FC236}">
                <a16:creationId xmlns:a16="http://schemas.microsoft.com/office/drawing/2014/main" id="{47895500-B753-4A78-A6EB-5B72E4821EEB}"/>
              </a:ext>
            </a:extLst>
          </p:cNvPr>
          <p:cNvSpPr>
            <a:spLocks noGrp="1" noChangeArrowheads="1"/>
          </p:cNvSpPr>
          <p:nvPr>
            <p:ph type="title"/>
          </p:nvPr>
        </p:nvSpPr>
        <p:spPr>
          <a:xfrm>
            <a:off x="152400" y="-28244"/>
            <a:ext cx="8229600" cy="1143000"/>
          </a:xfrm>
        </p:spPr>
        <p:txBody>
          <a:bodyPr/>
          <a:lstStyle/>
          <a:p>
            <a:r>
              <a:rPr lang="en-US" altLang="en-US" dirty="0"/>
              <a:t>Ancient Martian Ocean?</a:t>
            </a:r>
          </a:p>
        </p:txBody>
      </p:sp>
      <p:sp>
        <p:nvSpPr>
          <p:cNvPr id="43012" name="Rectangle 4">
            <a:extLst>
              <a:ext uri="{FF2B5EF4-FFF2-40B4-BE49-F238E27FC236}">
                <a16:creationId xmlns:a16="http://schemas.microsoft.com/office/drawing/2014/main" id="{1210D727-2BCE-4F16-A3E0-8ACD0135F9F2}"/>
              </a:ext>
            </a:extLst>
          </p:cNvPr>
          <p:cNvSpPr>
            <a:spLocks noGrp="1" noChangeArrowheads="1"/>
          </p:cNvSpPr>
          <p:nvPr>
            <p:ph type="body" idx="1"/>
          </p:nvPr>
        </p:nvSpPr>
        <p:spPr>
          <a:xfrm>
            <a:off x="180644" y="1052678"/>
            <a:ext cx="9185778" cy="1676400"/>
          </a:xfrm>
        </p:spPr>
        <p:txBody>
          <a:bodyPr/>
          <a:lstStyle/>
          <a:p>
            <a:pPr>
              <a:buFontTx/>
              <a:buNone/>
            </a:pPr>
            <a:r>
              <a:rPr lang="en-US" altLang="en-US" sz="1800" dirty="0">
                <a:latin typeface="+mn-lt"/>
              </a:rPr>
              <a:t>Mars might have had an ocean covering the lower blue areas in the elevation map on the right.</a:t>
            </a:r>
          </a:p>
          <a:p>
            <a:endParaRPr lang="en-US" altLang="en-US" sz="2400" dirty="0"/>
          </a:p>
        </p:txBody>
      </p:sp>
      <p:pic>
        <p:nvPicPr>
          <p:cNvPr id="43013" name="Picture 5">
            <a:extLst>
              <a:ext uri="{FF2B5EF4-FFF2-40B4-BE49-F238E27FC236}">
                <a16:creationId xmlns:a16="http://schemas.microsoft.com/office/drawing/2014/main" id="{ED1674B8-0286-46F9-927E-3CCFC81A0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959" y="2150369"/>
            <a:ext cx="3657600"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D61D40-F93F-4BEC-A099-9490BDDD5F6B}"/>
              </a:ext>
            </a:extLst>
          </p:cNvPr>
          <p:cNvSpPr/>
          <p:nvPr/>
        </p:nvSpPr>
        <p:spPr>
          <a:xfrm>
            <a:off x="10186323" y="6488668"/>
            <a:ext cx="200567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Joshua E. Barnes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42D6FFC6-3B56-4D60-9A86-44D619048CF1}"/>
              </a:ext>
            </a:extLst>
          </p:cNvPr>
          <p:cNvSpPr>
            <a:spLocks noGrp="1" noChangeArrowheads="1"/>
          </p:cNvSpPr>
          <p:nvPr>
            <p:ph type="title"/>
          </p:nvPr>
        </p:nvSpPr>
        <p:spPr>
          <a:xfrm>
            <a:off x="203994" y="38101"/>
            <a:ext cx="9144000" cy="1143000"/>
          </a:xfrm>
        </p:spPr>
        <p:txBody>
          <a:bodyPr/>
          <a:lstStyle/>
          <a:p>
            <a:r>
              <a:rPr lang="en-US" altLang="en-US" dirty="0"/>
              <a:t>Water on Mars in the Past?</a:t>
            </a:r>
          </a:p>
        </p:txBody>
      </p:sp>
      <p:pic>
        <p:nvPicPr>
          <p:cNvPr id="40963" name="Picture 3">
            <a:extLst>
              <a:ext uri="{FF2B5EF4-FFF2-40B4-BE49-F238E27FC236}">
                <a16:creationId xmlns:a16="http://schemas.microsoft.com/office/drawing/2014/main" id="{9D2E8E4D-55D5-40A7-A338-1818235B2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930" y="1798438"/>
            <a:ext cx="4978146" cy="4718868"/>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a:extLst>
              <a:ext uri="{FF2B5EF4-FFF2-40B4-BE49-F238E27FC236}">
                <a16:creationId xmlns:a16="http://schemas.microsoft.com/office/drawing/2014/main" id="{E9EF0BB2-A328-4A67-B529-42DFB0B85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1051" y="3807647"/>
            <a:ext cx="2084388" cy="2895600"/>
          </a:xfrm>
          <a:prstGeom prst="rect">
            <a:avLst/>
          </a:prstGeom>
          <a:noFill/>
          <a:extLst>
            <a:ext uri="{909E8E84-426E-40DD-AFC4-6F175D3DCCD1}">
              <a14:hiddenFill xmlns:a14="http://schemas.microsoft.com/office/drawing/2010/main">
                <a:solidFill>
                  <a:srgbClr val="FFFFFF"/>
                </a:solidFill>
              </a14:hiddenFill>
            </a:ext>
          </a:extLst>
        </p:spPr>
      </p:pic>
      <p:pic>
        <p:nvPicPr>
          <p:cNvPr id="40965" name="Picture 5">
            <a:extLst>
              <a:ext uri="{FF2B5EF4-FFF2-40B4-BE49-F238E27FC236}">
                <a16:creationId xmlns:a16="http://schemas.microsoft.com/office/drawing/2014/main" id="{9FBB5BC8-33E2-4487-83D6-5D710F048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8118" y="3770086"/>
            <a:ext cx="3152775" cy="2870200"/>
          </a:xfrm>
          <a:prstGeom prst="rect">
            <a:avLst/>
          </a:prstGeom>
          <a:noFill/>
          <a:extLst>
            <a:ext uri="{909E8E84-426E-40DD-AFC4-6F175D3DCCD1}">
              <a14:hiddenFill xmlns:a14="http://schemas.microsoft.com/office/drawing/2010/main">
                <a:solidFill>
                  <a:srgbClr val="FFFFFF"/>
                </a:solidFill>
              </a14:hiddenFill>
            </a:ext>
          </a:extLst>
        </p:spPr>
      </p:pic>
      <p:sp>
        <p:nvSpPr>
          <p:cNvPr id="40967" name="Text Box 7">
            <a:extLst>
              <a:ext uri="{FF2B5EF4-FFF2-40B4-BE49-F238E27FC236}">
                <a16:creationId xmlns:a16="http://schemas.microsoft.com/office/drawing/2014/main" id="{D6A31699-287E-4CD1-97A8-2DC3F4E6E69F}"/>
              </a:ext>
            </a:extLst>
          </p:cNvPr>
          <p:cNvSpPr txBox="1">
            <a:spLocks noChangeArrowheads="1"/>
          </p:cNvSpPr>
          <p:nvPr/>
        </p:nvSpPr>
        <p:spPr bwMode="auto">
          <a:xfrm>
            <a:off x="1319653" y="1289714"/>
            <a:ext cx="2895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dirty="0">
                <a:latin typeface="+mj-lt"/>
              </a:rPr>
              <a:t>Riverbed?</a:t>
            </a:r>
          </a:p>
        </p:txBody>
      </p:sp>
      <p:sp>
        <p:nvSpPr>
          <p:cNvPr id="40968" name="Text Box 8">
            <a:extLst>
              <a:ext uri="{FF2B5EF4-FFF2-40B4-BE49-F238E27FC236}">
                <a16:creationId xmlns:a16="http://schemas.microsoft.com/office/drawing/2014/main" id="{592F32A4-CA00-48A8-AC4D-0A78BA37D0C3}"/>
              </a:ext>
            </a:extLst>
          </p:cNvPr>
          <p:cNvSpPr txBox="1">
            <a:spLocks noChangeArrowheads="1"/>
          </p:cNvSpPr>
          <p:nvPr/>
        </p:nvSpPr>
        <p:spPr bwMode="auto">
          <a:xfrm>
            <a:off x="6452728" y="3383398"/>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dirty="0">
                <a:latin typeface="+mj-lt"/>
              </a:rPr>
              <a:t>Gullies?</a:t>
            </a:r>
          </a:p>
        </p:txBody>
      </p:sp>
      <p:sp>
        <p:nvSpPr>
          <p:cNvPr id="40969" name="Text Box 9">
            <a:extLst>
              <a:ext uri="{FF2B5EF4-FFF2-40B4-BE49-F238E27FC236}">
                <a16:creationId xmlns:a16="http://schemas.microsoft.com/office/drawing/2014/main" id="{E7165EDA-4F09-4188-91C3-E58A9D297B7A}"/>
              </a:ext>
            </a:extLst>
          </p:cNvPr>
          <p:cNvSpPr txBox="1">
            <a:spLocks noChangeArrowheads="1"/>
          </p:cNvSpPr>
          <p:nvPr/>
        </p:nvSpPr>
        <p:spPr bwMode="auto">
          <a:xfrm>
            <a:off x="10071051" y="3383398"/>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400" dirty="0">
                <a:latin typeface="+mj-lt"/>
              </a:rPr>
              <a:t>Lake Bottom?</a:t>
            </a:r>
          </a:p>
        </p:txBody>
      </p:sp>
      <p:pic>
        <p:nvPicPr>
          <p:cNvPr id="40970" name="Picture 10">
            <a:extLst>
              <a:ext uri="{FF2B5EF4-FFF2-40B4-BE49-F238E27FC236}">
                <a16:creationId xmlns:a16="http://schemas.microsoft.com/office/drawing/2014/main" id="{16E1FF25-ABBB-482B-A9D2-B1321C8067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0479" y="916754"/>
            <a:ext cx="1825625" cy="2133600"/>
          </a:xfrm>
          <a:prstGeom prst="rect">
            <a:avLst/>
          </a:prstGeom>
          <a:noFill/>
          <a:extLst>
            <a:ext uri="{909E8E84-426E-40DD-AFC4-6F175D3DCCD1}">
              <a14:hiddenFill xmlns:a14="http://schemas.microsoft.com/office/drawing/2010/main">
                <a:solidFill>
                  <a:srgbClr val="FFFFFF"/>
                </a:solidFill>
              </a14:hiddenFill>
            </a:ext>
          </a:extLst>
        </p:spPr>
      </p:pic>
      <p:sp>
        <p:nvSpPr>
          <p:cNvPr id="40971" name="Text Box 11">
            <a:extLst>
              <a:ext uri="{FF2B5EF4-FFF2-40B4-BE49-F238E27FC236}">
                <a16:creationId xmlns:a16="http://schemas.microsoft.com/office/drawing/2014/main" id="{8C5B4EB2-2043-4B61-8E14-84CC7C1966EC}"/>
              </a:ext>
            </a:extLst>
          </p:cNvPr>
          <p:cNvSpPr txBox="1">
            <a:spLocks noChangeArrowheads="1"/>
          </p:cNvSpPr>
          <p:nvPr/>
        </p:nvSpPr>
        <p:spPr bwMode="auto">
          <a:xfrm>
            <a:off x="6248105" y="1356274"/>
            <a:ext cx="335280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latin typeface="+mj-lt"/>
              </a:rPr>
              <a:t>Images from Mars Rover </a:t>
            </a:r>
            <a:r>
              <a:rPr lang="en-US" altLang="en-US" i="1" dirty="0">
                <a:latin typeface="+mj-lt"/>
              </a:rPr>
              <a:t>Spirit </a:t>
            </a:r>
            <a:r>
              <a:rPr lang="en-US" altLang="en-US" dirty="0">
                <a:latin typeface="+mj-lt"/>
              </a:rPr>
              <a:t>at a suspected ancient lake site showed rock structures consistent with those formed from sediments in standing water</a:t>
            </a:r>
          </a:p>
        </p:txBody>
      </p:sp>
      <p:sp>
        <p:nvSpPr>
          <p:cNvPr id="40972" name="Line 12">
            <a:extLst>
              <a:ext uri="{FF2B5EF4-FFF2-40B4-BE49-F238E27FC236}">
                <a16:creationId xmlns:a16="http://schemas.microsoft.com/office/drawing/2014/main" id="{0A578EAC-F91A-4695-AEA1-B82432A5293F}"/>
              </a:ext>
            </a:extLst>
          </p:cNvPr>
          <p:cNvSpPr>
            <a:spLocks noChangeShapeType="1"/>
          </p:cNvSpPr>
          <p:nvPr/>
        </p:nvSpPr>
        <p:spPr bwMode="auto">
          <a:xfrm>
            <a:off x="9600905" y="1913532"/>
            <a:ext cx="519573" cy="7002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3" name="Rectangle 12">
            <a:extLst>
              <a:ext uri="{FF2B5EF4-FFF2-40B4-BE49-F238E27FC236}">
                <a16:creationId xmlns:a16="http://schemas.microsoft.com/office/drawing/2014/main" id="{60C9AC2D-C4DA-4B6C-9F42-6AAD3C99AE0C}"/>
              </a:ext>
            </a:extLst>
          </p:cNvPr>
          <p:cNvSpPr/>
          <p:nvPr/>
        </p:nvSpPr>
        <p:spPr>
          <a:xfrm>
            <a:off x="10186323" y="6488668"/>
            <a:ext cx="2005677"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Joshua E. Barnes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ABD12E6-135E-475A-A3D9-DCDDCC76A3BD}"/>
              </a:ext>
            </a:extLst>
          </p:cNvPr>
          <p:cNvSpPr>
            <a:spLocks noGrp="1" noChangeArrowheads="1"/>
          </p:cNvSpPr>
          <p:nvPr>
            <p:ph type="title"/>
          </p:nvPr>
        </p:nvSpPr>
        <p:spPr>
          <a:xfrm>
            <a:off x="584005" y="108807"/>
            <a:ext cx="10515600" cy="1325563"/>
          </a:xfrm>
        </p:spPr>
        <p:txBody>
          <a:bodyPr/>
          <a:lstStyle/>
          <a:p>
            <a:r>
              <a:rPr lang="en-US" altLang="en-US" dirty="0"/>
              <a:t>Water on Mars Today?</a:t>
            </a:r>
          </a:p>
        </p:txBody>
      </p:sp>
      <p:pic>
        <p:nvPicPr>
          <p:cNvPr id="45061" name="Picture 5">
            <a:extLst>
              <a:ext uri="{FF2B5EF4-FFF2-40B4-BE49-F238E27FC236}">
                <a16:creationId xmlns:a16="http://schemas.microsoft.com/office/drawing/2014/main" id="{BDBE741E-34D8-4513-BBC9-16B2D3BC4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803" y="1516503"/>
            <a:ext cx="38893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CA614143-8141-4845-ACBE-EBF974B164ED}"/>
              </a:ext>
            </a:extLst>
          </p:cNvPr>
          <p:cNvSpPr/>
          <p:nvPr/>
        </p:nvSpPr>
        <p:spPr>
          <a:xfrm>
            <a:off x="680550" y="2385637"/>
            <a:ext cx="5528094" cy="2086725"/>
          </a:xfrm>
          <a:prstGeom prst="rect">
            <a:avLst/>
          </a:prstGeom>
        </p:spPr>
        <p:txBody>
          <a:bodyPr wrap="square">
            <a:spAutoFit/>
          </a:bodyPr>
          <a:lstStyle/>
          <a:p>
            <a:pPr>
              <a:lnSpc>
                <a:spcPct val="90000"/>
              </a:lnSpc>
              <a:spcBef>
                <a:spcPct val="0"/>
              </a:spcBef>
              <a:buFontTx/>
              <a:buNone/>
            </a:pPr>
            <a:r>
              <a:rPr lang="en-US" altLang="en-US" dirty="0">
                <a:latin typeface="+mj-lt"/>
              </a:rPr>
              <a:t>“Gullies form when snow accumulates on crater walls in winter and then melts away in spring. Because the gullies are relatively small, they should be gradually covered over by blowing sand during Martian dust storms. Thus, gullies that are still clearly visible must be </a:t>
            </a:r>
            <a:r>
              <a:rPr lang="en-US" altLang="en-US" i="1" dirty="0">
                <a:latin typeface="+mj-lt"/>
              </a:rPr>
              <a:t>no more than a few million years old</a:t>
            </a:r>
            <a:r>
              <a:rPr lang="en-US" altLang="en-US" dirty="0">
                <a:latin typeface="+mj-lt"/>
              </a:rPr>
              <a:t>. Geologically speaking, this time is short enough to make it quite likely that water flows are still forming gullies today.” </a:t>
            </a:r>
          </a:p>
        </p:txBody>
      </p:sp>
      <p:sp>
        <p:nvSpPr>
          <p:cNvPr id="9" name="Rectangle 8">
            <a:extLst>
              <a:ext uri="{FF2B5EF4-FFF2-40B4-BE49-F238E27FC236}">
                <a16:creationId xmlns:a16="http://schemas.microsoft.com/office/drawing/2014/main" id="{5C08F8D1-CAC8-47D1-BFB8-8956357F57D5}"/>
              </a:ext>
            </a:extLst>
          </p:cNvPr>
          <p:cNvSpPr/>
          <p:nvPr/>
        </p:nvSpPr>
        <p:spPr>
          <a:xfrm>
            <a:off x="10058082" y="6497494"/>
            <a:ext cx="2133918"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Pearson Education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0B7FE27-488B-438D-9CC0-90E55D6D0197}"/>
              </a:ext>
            </a:extLst>
          </p:cNvPr>
          <p:cNvSpPr>
            <a:spLocks noGrp="1" noChangeArrowheads="1"/>
          </p:cNvSpPr>
          <p:nvPr>
            <p:ph type="title"/>
          </p:nvPr>
        </p:nvSpPr>
        <p:spPr>
          <a:xfrm>
            <a:off x="775534" y="123568"/>
            <a:ext cx="9144000" cy="1143000"/>
          </a:xfrm>
        </p:spPr>
        <p:txBody>
          <a:bodyPr/>
          <a:lstStyle/>
          <a:p>
            <a:r>
              <a:rPr lang="en-US" altLang="en-US" dirty="0"/>
              <a:t>Why doesn’t Mars have water today?</a:t>
            </a:r>
          </a:p>
        </p:txBody>
      </p:sp>
      <p:sp>
        <p:nvSpPr>
          <p:cNvPr id="47107" name="Rectangle 3">
            <a:extLst>
              <a:ext uri="{FF2B5EF4-FFF2-40B4-BE49-F238E27FC236}">
                <a16:creationId xmlns:a16="http://schemas.microsoft.com/office/drawing/2014/main" id="{9DE9FD51-D423-4740-BAE9-8BFF9B8E8895}"/>
              </a:ext>
            </a:extLst>
          </p:cNvPr>
          <p:cNvSpPr>
            <a:spLocks noGrp="1" noChangeArrowheads="1"/>
          </p:cNvSpPr>
          <p:nvPr>
            <p:ph type="body" idx="1"/>
          </p:nvPr>
        </p:nvSpPr>
        <p:spPr>
          <a:xfrm>
            <a:off x="613130" y="1202430"/>
            <a:ext cx="8839200" cy="1219200"/>
          </a:xfrm>
        </p:spPr>
        <p:txBody>
          <a:bodyPr>
            <a:normAutofit/>
          </a:bodyPr>
          <a:lstStyle/>
          <a:p>
            <a:pPr>
              <a:spcBef>
                <a:spcPct val="0"/>
              </a:spcBef>
              <a:buFontTx/>
              <a:buNone/>
            </a:pPr>
            <a:r>
              <a:rPr lang="en-US" altLang="en-US" sz="1800" i="1" dirty="0"/>
              <a:t>	</a:t>
            </a:r>
            <a:r>
              <a:rPr lang="en-US" altLang="en-US" sz="1800" b="1" i="1" dirty="0"/>
              <a:t>If Mars used to hold a large amount of water, then why is Mars so different today? What caused it to lose its water?</a:t>
            </a:r>
          </a:p>
        </p:txBody>
      </p:sp>
      <p:pic>
        <p:nvPicPr>
          <p:cNvPr id="47108" name="Picture 4">
            <a:extLst>
              <a:ext uri="{FF2B5EF4-FFF2-40B4-BE49-F238E27FC236}">
                <a16:creationId xmlns:a16="http://schemas.microsoft.com/office/drawing/2014/main" id="{6ACB7AC0-811C-40A8-AE6B-AB4F6ECB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699" y="1991502"/>
            <a:ext cx="7284602" cy="4854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4413"/>
        </a:solidFill>
        <a:effectLst/>
      </p:bgPr>
    </p:bg>
    <p:spTree>
      <p:nvGrpSpPr>
        <p:cNvPr id="1" name=""/>
        <p:cNvGrpSpPr/>
        <p:nvPr/>
      </p:nvGrpSpPr>
      <p:grpSpPr>
        <a:xfrm>
          <a:off x="0" y="0"/>
          <a:ext cx="0" cy="0"/>
          <a:chOff x="0" y="0"/>
          <a:chExt cx="0" cy="0"/>
        </a:xfrm>
      </p:grpSpPr>
      <p:pic>
        <p:nvPicPr>
          <p:cNvPr id="5" name="Picture 4" descr="A picture containing ground, outdoor&#10;&#10;Description automatically generated">
            <a:extLst>
              <a:ext uri="{FF2B5EF4-FFF2-40B4-BE49-F238E27FC236}">
                <a16:creationId xmlns:a16="http://schemas.microsoft.com/office/drawing/2014/main" id="{6A2E4F1E-CE5B-4FFC-8A51-72F6807FB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826" y="0"/>
            <a:ext cx="8572500" cy="6858000"/>
          </a:xfrm>
          <a:prstGeom prst="rect">
            <a:avLst/>
          </a:prstGeom>
        </p:spPr>
      </p:pic>
      <p:sp>
        <p:nvSpPr>
          <p:cNvPr id="51202" name="Rectangle 2">
            <a:extLst>
              <a:ext uri="{FF2B5EF4-FFF2-40B4-BE49-F238E27FC236}">
                <a16:creationId xmlns:a16="http://schemas.microsoft.com/office/drawing/2014/main" id="{41030351-9135-43B0-B189-B369B7D65B8B}"/>
              </a:ext>
            </a:extLst>
          </p:cNvPr>
          <p:cNvSpPr>
            <a:spLocks noGrp="1" noChangeArrowheads="1"/>
          </p:cNvSpPr>
          <p:nvPr>
            <p:ph type="title"/>
          </p:nvPr>
        </p:nvSpPr>
        <p:spPr>
          <a:xfrm>
            <a:off x="180644" y="476618"/>
            <a:ext cx="1997676" cy="1143000"/>
          </a:xfrm>
        </p:spPr>
        <p:txBody>
          <a:bodyPr>
            <a:normAutofit fontScale="90000"/>
          </a:bodyPr>
          <a:lstStyle/>
          <a:p>
            <a:pPr algn="ctr"/>
            <a:r>
              <a:rPr lang="en-US" altLang="en-US" dirty="0"/>
              <a:t>Geology </a:t>
            </a:r>
            <a:br>
              <a:rPr lang="en-US" altLang="en-US" dirty="0"/>
            </a:br>
            <a:r>
              <a:rPr lang="en-US" altLang="en-US" dirty="0"/>
              <a:t>of </a:t>
            </a:r>
            <a:br>
              <a:rPr lang="en-US" altLang="en-US" dirty="0"/>
            </a:br>
            <a:r>
              <a:rPr lang="en-US" altLang="en-US" dirty="0"/>
              <a:t>Venus</a:t>
            </a:r>
          </a:p>
        </p:txBody>
      </p:sp>
      <p:sp>
        <p:nvSpPr>
          <p:cNvPr id="6" name="Rectangle 5">
            <a:extLst>
              <a:ext uri="{FF2B5EF4-FFF2-40B4-BE49-F238E27FC236}">
                <a16:creationId xmlns:a16="http://schemas.microsoft.com/office/drawing/2014/main" id="{AAFD709A-0303-41E8-B30F-FC902D8BB6F4}"/>
              </a:ext>
            </a:extLst>
          </p:cNvPr>
          <p:cNvSpPr/>
          <p:nvPr/>
        </p:nvSpPr>
        <p:spPr>
          <a:xfrm>
            <a:off x="10943686" y="6520640"/>
            <a:ext cx="1274708" cy="369332"/>
          </a:xfrm>
          <a:prstGeom prst="rect">
            <a:avLst/>
          </a:prstGeom>
        </p:spPr>
        <p:txBody>
          <a:bodyPr wrap="none">
            <a:spAutoFit/>
          </a:bodyPr>
          <a:lstStyle/>
          <a:p>
            <a:r>
              <a:rPr lang="en-GB" dirty="0">
                <a:solidFill>
                  <a:schemeClr val="bg1"/>
                </a:solidFill>
                <a:latin typeface="Arial" panose="020B0604020202020204" pitchFamily="34" charset="0"/>
                <a:cs typeface="Arial" panose="020B0604020202020204" pitchFamily="34" charset="0"/>
              </a:rPr>
              <a:t>NASA/JPL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5BB8595-B9DB-45A4-9AD3-93D22F5EB61E}"/>
              </a:ext>
            </a:extLst>
          </p:cNvPr>
          <p:cNvSpPr>
            <a:spLocks noGrp="1" noChangeArrowheads="1"/>
          </p:cNvSpPr>
          <p:nvPr>
            <p:ph type="title"/>
          </p:nvPr>
        </p:nvSpPr>
        <p:spPr>
          <a:xfrm>
            <a:off x="542520" y="201239"/>
            <a:ext cx="9144000" cy="914400"/>
          </a:xfrm>
        </p:spPr>
        <p:txBody>
          <a:bodyPr/>
          <a:lstStyle/>
          <a:p>
            <a:r>
              <a:rPr lang="en-US" altLang="en-US" sz="3600" dirty="0">
                <a:cs typeface="Times New Roman" panose="02020603050405020304" pitchFamily="18" charset="0"/>
              </a:rPr>
              <a:t>Why doesn’t Venus have water?</a:t>
            </a:r>
          </a:p>
        </p:txBody>
      </p:sp>
      <p:sp>
        <p:nvSpPr>
          <p:cNvPr id="53251" name="Rectangle 3">
            <a:extLst>
              <a:ext uri="{FF2B5EF4-FFF2-40B4-BE49-F238E27FC236}">
                <a16:creationId xmlns:a16="http://schemas.microsoft.com/office/drawing/2014/main" id="{67456442-00CE-440E-AFAC-DC94767826A5}"/>
              </a:ext>
            </a:extLst>
          </p:cNvPr>
          <p:cNvSpPr>
            <a:spLocks noChangeArrowheads="1"/>
          </p:cNvSpPr>
          <p:nvPr/>
        </p:nvSpPr>
        <p:spPr bwMode="auto">
          <a:xfrm>
            <a:off x="2362200" y="2043113"/>
            <a:ext cx="7772400" cy="1143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endParaRPr lang="en-US" altLang="en-US"/>
          </a:p>
        </p:txBody>
      </p:sp>
      <p:sp>
        <p:nvSpPr>
          <p:cNvPr id="53252" name="Text Box 4">
            <a:extLst>
              <a:ext uri="{FF2B5EF4-FFF2-40B4-BE49-F238E27FC236}">
                <a16:creationId xmlns:a16="http://schemas.microsoft.com/office/drawing/2014/main" id="{9A5901E7-7219-44AF-9625-3498310BFBC6}"/>
              </a:ext>
            </a:extLst>
          </p:cNvPr>
          <p:cNvSpPr txBox="1">
            <a:spLocks noChangeArrowheads="1"/>
          </p:cNvSpPr>
          <p:nvPr/>
        </p:nvSpPr>
        <p:spPr bwMode="auto">
          <a:xfrm>
            <a:off x="95323" y="1538711"/>
            <a:ext cx="11629473" cy="369331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828800" indent="-457200">
              <a:defRPr>
                <a:solidFill>
                  <a:schemeClr val="tx1"/>
                </a:solidFill>
                <a:latin typeface="Arial" panose="020B0604020202020204" pitchFamily="34" charset="0"/>
                <a:cs typeface="Arial" panose="020B0604020202020204" pitchFamily="34" charset="0"/>
              </a:defRPr>
            </a:lvl4pPr>
            <a:lvl5pPr marL="2286000" indent="-457200">
              <a:defRPr>
                <a:solidFill>
                  <a:schemeClr val="tx1"/>
                </a:solidFill>
                <a:latin typeface="Arial" panose="020B0604020202020204" pitchFamily="34" charset="0"/>
                <a:cs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i="1" dirty="0">
                <a:latin typeface="Corbel Light" panose="020B0303020204020204" pitchFamily="34" charset="0"/>
                <a:cs typeface="Times New Roman" panose="02020603050405020304" pitchFamily="18" charset="0"/>
              </a:rPr>
              <a:t>	</a:t>
            </a:r>
            <a:r>
              <a:rPr lang="en-US" altLang="en-US" i="1" dirty="0">
                <a:latin typeface="Corbel Light" panose="020B0303020204020204" pitchFamily="34" charset="0"/>
                <a:cs typeface="Times New Roman" panose="02020603050405020304" pitchFamily="18" charset="0"/>
              </a:rPr>
              <a:t>Given the similarities between Earth and Venus, why is the atmosphere of Venus so different from Earth’s? </a:t>
            </a:r>
          </a:p>
          <a:p>
            <a:endParaRPr lang="en-US" altLang="en-US" b="1" i="1" dirty="0">
              <a:latin typeface="Corbel Light" panose="020B0303020204020204" pitchFamily="34" charset="0"/>
              <a:cs typeface="Times New Roman" panose="02020603050405020304" pitchFamily="18" charset="0"/>
            </a:endParaRPr>
          </a:p>
          <a:p>
            <a:r>
              <a:rPr lang="en-US" altLang="en-US" b="1" i="1" dirty="0">
                <a:latin typeface="Corbel Light" panose="020B0303020204020204" pitchFamily="34" charset="0"/>
                <a:cs typeface="Times New Roman" panose="02020603050405020304" pitchFamily="18" charset="0"/>
              </a:rPr>
              <a:t>	Venus  is too hot!</a:t>
            </a:r>
            <a:endParaRPr lang="en-US" altLang="en-US" b="1" i="1" dirty="0">
              <a:latin typeface="Corbel Light" panose="020B0303020204020204" pitchFamily="34" charset="0"/>
            </a:endParaRPr>
          </a:p>
          <a:p>
            <a:pPr lvl="1">
              <a:buFontTx/>
              <a:buChar char="•"/>
            </a:pPr>
            <a:r>
              <a:rPr lang="en-US" altLang="en-US" dirty="0">
                <a:latin typeface="Corbel Light" panose="020B0303020204020204" pitchFamily="34" charset="0"/>
                <a:cs typeface="Times New Roman" panose="02020603050405020304" pitchFamily="18" charset="0"/>
              </a:rPr>
              <a:t>The proximity to the Sun keep the temperature on Venus high, even without greenhouse effect. Any water on Venus (from out-gassing of water trapped inside the planet) are vaporized into gaseous phases (water vapor). </a:t>
            </a:r>
            <a:endParaRPr lang="en-US" altLang="en-US" dirty="0">
              <a:latin typeface="Corbel Light" panose="020B0303020204020204" pitchFamily="34" charset="0"/>
            </a:endParaRPr>
          </a:p>
          <a:p>
            <a:pPr lvl="1">
              <a:buFontTx/>
              <a:buChar char="•"/>
            </a:pPr>
            <a:r>
              <a:rPr lang="en-US" altLang="en-US" dirty="0">
                <a:latin typeface="Corbel Light" panose="020B0303020204020204" pitchFamily="34" charset="0"/>
                <a:cs typeface="Times New Roman" panose="02020603050405020304" pitchFamily="18" charset="0"/>
              </a:rPr>
              <a:t>Water vapor and CO</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 are both greenhouse gas, causing the atmosphere to warm up more </a:t>
            </a:r>
            <a:r>
              <a:rPr lang="en-US" altLang="en-US" dirty="0">
                <a:latin typeface="Corbel Light" panose="020B0303020204020204" pitchFamily="34" charset="0"/>
                <a:cs typeface="Times New Roman" panose="02020603050405020304" pitchFamily="18" charset="0"/>
                <a:sym typeface="Symbol" panose="05050102010706020507" pitchFamily="18" charset="2"/>
              </a:rPr>
              <a:t></a:t>
            </a:r>
            <a:r>
              <a:rPr lang="en-US" altLang="en-US" dirty="0">
                <a:latin typeface="Corbel Light" panose="020B0303020204020204" pitchFamily="34" charset="0"/>
                <a:cs typeface="Times New Roman" panose="02020603050405020304" pitchFamily="18" charset="0"/>
              </a:rPr>
              <a:t> </a:t>
            </a:r>
            <a:r>
              <a:rPr lang="en-US" altLang="en-US" i="1" dirty="0">
                <a:solidFill>
                  <a:srgbClr val="3333CC"/>
                </a:solidFill>
                <a:latin typeface="Corbel Light" panose="020B0303020204020204" pitchFamily="34" charset="0"/>
                <a:cs typeface="Times New Roman" panose="02020603050405020304" pitchFamily="18" charset="0"/>
              </a:rPr>
              <a:t>runaway greenhouse effect</a:t>
            </a:r>
            <a:r>
              <a:rPr lang="en-US" altLang="en-US" i="1" dirty="0">
                <a:latin typeface="Corbel Light" panose="020B0303020204020204" pitchFamily="34" charset="0"/>
                <a:cs typeface="Times New Roman" panose="02020603050405020304" pitchFamily="18" charset="0"/>
              </a:rPr>
              <a:t> </a:t>
            </a:r>
            <a:r>
              <a:rPr lang="en-US" altLang="en-US" dirty="0">
                <a:latin typeface="Corbel Light" panose="020B0303020204020204" pitchFamily="34" charset="0"/>
                <a:cs typeface="Times New Roman" panose="02020603050405020304" pitchFamily="18" charset="0"/>
                <a:sym typeface="Symbol" panose="05050102010706020507" pitchFamily="18" charset="2"/>
              </a:rPr>
              <a:t></a:t>
            </a:r>
            <a:r>
              <a:rPr lang="en-US" altLang="en-US" dirty="0">
                <a:latin typeface="Corbel Light" panose="020B0303020204020204" pitchFamily="34" charset="0"/>
                <a:cs typeface="Times New Roman" panose="02020603050405020304" pitchFamily="18" charset="0"/>
              </a:rPr>
              <a:t> T = 740 ºK </a:t>
            </a:r>
            <a:endParaRPr lang="en-US" altLang="en-US" dirty="0">
              <a:latin typeface="Corbel Light" panose="020B0303020204020204" pitchFamily="34" charset="0"/>
            </a:endParaRPr>
          </a:p>
          <a:p>
            <a:pPr lvl="1">
              <a:buFontTx/>
              <a:buChar char="•"/>
            </a:pPr>
            <a:r>
              <a:rPr lang="en-US" altLang="en-US" dirty="0">
                <a:latin typeface="Corbel Light" panose="020B0303020204020204" pitchFamily="34" charset="0"/>
                <a:cs typeface="Times New Roman" panose="02020603050405020304" pitchFamily="18" charset="0"/>
              </a:rPr>
              <a:t>At 740 ºK, the molecules of gases has much higher average kinetic energy (recall the definition of </a:t>
            </a:r>
            <a:r>
              <a:rPr lang="en-US" altLang="en-US" i="1" dirty="0">
                <a:latin typeface="Corbel Light" panose="020B0303020204020204" pitchFamily="34" charset="0"/>
                <a:cs typeface="Times New Roman" panose="02020603050405020304" pitchFamily="18" charset="0"/>
              </a:rPr>
              <a:t>temperature</a:t>
            </a:r>
            <a:r>
              <a:rPr lang="en-US" altLang="en-US" dirty="0">
                <a:latin typeface="Corbel Light" panose="020B0303020204020204" pitchFamily="34" charset="0"/>
                <a:cs typeface="Times New Roman" panose="02020603050405020304" pitchFamily="18" charset="0"/>
              </a:rPr>
              <a:t>) </a:t>
            </a:r>
            <a:r>
              <a:rPr lang="en-US" altLang="en-US" dirty="0">
                <a:latin typeface="Corbel Light" panose="020B0303020204020204" pitchFamily="34" charset="0"/>
                <a:cs typeface="Times New Roman" panose="02020603050405020304" pitchFamily="18" charset="0"/>
                <a:sym typeface="Symbol" panose="05050102010706020507" pitchFamily="18" charset="2"/>
              </a:rPr>
              <a:t> higher average velocity.</a:t>
            </a:r>
          </a:p>
          <a:p>
            <a:pPr lvl="1">
              <a:buFontTx/>
              <a:buChar char="•"/>
            </a:pPr>
            <a:r>
              <a:rPr lang="en-US" altLang="en-US" dirty="0">
                <a:latin typeface="Corbel Light" panose="020B0303020204020204" pitchFamily="34" charset="0"/>
                <a:cs typeface="Times New Roman" panose="02020603050405020304" pitchFamily="18" charset="0"/>
                <a:sym typeface="Symbol" panose="05050102010706020507" pitchFamily="18" charset="2"/>
              </a:rPr>
              <a:t>If the velocity of the gas molecules exceed the </a:t>
            </a:r>
            <a:r>
              <a:rPr lang="en-US" altLang="en-US" i="1" dirty="0">
                <a:latin typeface="Corbel Light" panose="020B0303020204020204" pitchFamily="34" charset="0"/>
                <a:cs typeface="Times New Roman" panose="02020603050405020304" pitchFamily="18" charset="0"/>
                <a:sym typeface="Symbol" panose="05050102010706020507" pitchFamily="18" charset="2"/>
              </a:rPr>
              <a:t>escape velocity, </a:t>
            </a:r>
            <a:r>
              <a:rPr lang="en-US" altLang="en-US" dirty="0">
                <a:latin typeface="Corbel Light" panose="020B0303020204020204" pitchFamily="34" charset="0"/>
                <a:cs typeface="Times New Roman" panose="02020603050405020304" pitchFamily="18" charset="0"/>
                <a:sym typeface="Symbol" panose="05050102010706020507" pitchFamily="18" charset="2"/>
              </a:rPr>
              <a:t>then they can escape into space…</a:t>
            </a:r>
            <a:endParaRPr lang="en-US" altLang="en-US" i="1" dirty="0">
              <a:latin typeface="Corbel Light" panose="020B0303020204020204" pitchFamily="34" charset="0"/>
              <a:cs typeface="Times New Roman" panose="02020603050405020304" pitchFamily="18" charset="0"/>
            </a:endParaRPr>
          </a:p>
          <a:p>
            <a:pPr lvl="1">
              <a:buFontTx/>
              <a:buChar char="•"/>
            </a:pPr>
            <a:r>
              <a:rPr lang="en-US" altLang="en-US" dirty="0">
                <a:latin typeface="Corbel Light" panose="020B0303020204020204" pitchFamily="34" charset="0"/>
                <a:cs typeface="Times New Roman" panose="02020603050405020304" pitchFamily="18" charset="0"/>
              </a:rPr>
              <a:t>Light gases (H, H</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O, O</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 N</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 escape, heavy gases (CO</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 stay. </a:t>
            </a:r>
            <a:r>
              <a:rPr lang="en-US" altLang="en-US" i="1" dirty="0">
                <a:solidFill>
                  <a:srgbClr val="3333CC"/>
                </a:solidFill>
                <a:latin typeface="Corbel Light" panose="020B0303020204020204" pitchFamily="34" charset="0"/>
                <a:cs typeface="Times New Roman" panose="02020603050405020304" pitchFamily="18" charset="0"/>
              </a:rPr>
              <a:t>Why? </a:t>
            </a:r>
          </a:p>
          <a:p>
            <a:pPr lvl="1">
              <a:buFontTx/>
              <a:buChar char="•"/>
            </a:pPr>
            <a:r>
              <a:rPr lang="en-US" altLang="en-US" dirty="0">
                <a:latin typeface="Corbel Light" panose="020B0303020204020204" pitchFamily="34" charset="0"/>
                <a:cs typeface="Times New Roman" panose="02020603050405020304" pitchFamily="18" charset="0"/>
              </a:rPr>
              <a:t>Without liquid water, CO</a:t>
            </a:r>
            <a:r>
              <a:rPr lang="en-US" altLang="en-US" baseline="-25000" dirty="0">
                <a:latin typeface="Corbel Light" panose="020B0303020204020204" pitchFamily="34" charset="0"/>
                <a:cs typeface="Times New Roman" panose="02020603050405020304" pitchFamily="18" charset="0"/>
              </a:rPr>
              <a:t>2</a:t>
            </a:r>
            <a:r>
              <a:rPr lang="en-US" altLang="en-US" dirty="0">
                <a:latin typeface="Corbel Light" panose="020B0303020204020204" pitchFamily="34" charset="0"/>
                <a:cs typeface="Times New Roman" panose="02020603050405020304" pitchFamily="18" charset="0"/>
              </a:rPr>
              <a:t> doesn’t have a place to go, except to stay in the atmosphere</a:t>
            </a:r>
            <a:r>
              <a:rPr lang="en-US" altLang="en-US" dirty="0">
                <a:solidFill>
                  <a:srgbClr val="3333CC"/>
                </a:solidFill>
                <a:latin typeface="Corbel Light" panose="020B0303020204020204" pitchFamily="34" charset="0"/>
                <a:cs typeface="Times New Roman" panose="02020603050405020304" pitchFamily="18" charset="0"/>
              </a:rPr>
              <a:t>…in comparison, most of the CO</a:t>
            </a:r>
            <a:r>
              <a:rPr lang="en-US" altLang="en-US" baseline="-25000" dirty="0">
                <a:solidFill>
                  <a:srgbClr val="3333CC"/>
                </a:solidFill>
                <a:latin typeface="Corbel Light" panose="020B0303020204020204" pitchFamily="34" charset="0"/>
                <a:cs typeface="Times New Roman" panose="02020603050405020304" pitchFamily="18" charset="0"/>
              </a:rPr>
              <a:t>2 </a:t>
            </a:r>
            <a:r>
              <a:rPr lang="en-US" altLang="en-US" dirty="0">
                <a:solidFill>
                  <a:srgbClr val="3333CC"/>
                </a:solidFill>
                <a:latin typeface="Corbel Light" panose="020B0303020204020204" pitchFamily="34" charset="0"/>
                <a:cs typeface="Times New Roman" panose="02020603050405020304" pitchFamily="18" charset="0"/>
              </a:rPr>
              <a:t>on Earth are locked in rock or liquid water...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659285"/>
            <a:ext cx="9386277" cy="2554545"/>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What surface process dominates on Mars? Why?</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What surface process dominates on Venus? Why?</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What is the main source of heat for the Earth?</a:t>
            </a:r>
          </a:p>
        </p:txBody>
      </p:sp>
    </p:spTree>
    <p:extLst>
      <p:ext uri="{BB962C8B-B14F-4D97-AF65-F5344CB8AC3E}">
        <p14:creationId xmlns:p14="http://schemas.microsoft.com/office/powerpoint/2010/main" val="2130701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2235200"/>
            <a:ext cx="10439892" cy="2387600"/>
          </a:xfrm>
        </p:spPr>
        <p:txBody>
          <a:bodyPr/>
          <a:lstStyle/>
          <a:p>
            <a:r>
              <a:rPr lang="en-GB" dirty="0"/>
              <a:t>Kepler’s Laws</a:t>
            </a:r>
            <a:br>
              <a:rPr lang="en-GB" dirty="0"/>
            </a:br>
            <a:r>
              <a:rPr lang="en-GB" dirty="0"/>
              <a:t>&amp; Gravity</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804090" y="2111527"/>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80F4-1849-4CC2-B979-562C0ABD690D}"/>
              </a:ext>
            </a:extLst>
          </p:cNvPr>
          <p:cNvSpPr txBox="1">
            <a:spLocks/>
          </p:cNvSpPr>
          <p:nvPr/>
        </p:nvSpPr>
        <p:spPr>
          <a:xfrm>
            <a:off x="263435" y="218811"/>
            <a:ext cx="10515600" cy="949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a:lstStyle>
          <a:p>
            <a:r>
              <a:rPr lang="en-GB" dirty="0">
                <a:solidFill>
                  <a:schemeClr val="bg1"/>
                </a:solidFill>
              </a:rPr>
              <a:t>Recap</a:t>
            </a:r>
          </a:p>
        </p:txBody>
      </p:sp>
      <p:sp>
        <p:nvSpPr>
          <p:cNvPr id="3" name="TextBox 2">
            <a:extLst>
              <a:ext uri="{FF2B5EF4-FFF2-40B4-BE49-F238E27FC236}">
                <a16:creationId xmlns:a16="http://schemas.microsoft.com/office/drawing/2014/main" id="{61BA55C6-0910-4625-AAB9-0A2C613DC96F}"/>
              </a:ext>
            </a:extLst>
          </p:cNvPr>
          <p:cNvSpPr txBox="1"/>
          <p:nvPr/>
        </p:nvSpPr>
        <p:spPr>
          <a:xfrm>
            <a:off x="1949939" y="1659285"/>
            <a:ext cx="9386277" cy="3539430"/>
          </a:xfrm>
          <a:prstGeom prst="rect">
            <a:avLst/>
          </a:prstGeom>
          <a:noFill/>
        </p:spPr>
        <p:txBody>
          <a:bodyPr wrap="square" rtlCol="0">
            <a:spAutoFit/>
          </a:bodyPr>
          <a:lstStyle/>
          <a:p>
            <a:pPr marL="342900" indent="-342900">
              <a:buFont typeface="+mj-lt"/>
              <a:buAutoNum type="arabicPeriod"/>
            </a:pPr>
            <a:r>
              <a:rPr lang="en-GB" sz="3200" b="1" dirty="0">
                <a:solidFill>
                  <a:schemeClr val="bg1"/>
                </a:solidFill>
                <a:latin typeface="Corbel" panose="020B0503020204020204" pitchFamily="34" charset="0"/>
              </a:rPr>
              <a:t>When a planets moon is in a prograde orbit that means what?</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Which rocky planet has the largest core for its size?</a:t>
            </a:r>
            <a:br>
              <a:rPr lang="en-GB" sz="3200" b="1" dirty="0">
                <a:solidFill>
                  <a:schemeClr val="bg1"/>
                </a:solidFill>
                <a:latin typeface="Corbel" panose="020B0503020204020204" pitchFamily="34" charset="0"/>
              </a:rPr>
            </a:br>
            <a:endParaRPr lang="en-GB" sz="3200" b="1" dirty="0">
              <a:solidFill>
                <a:schemeClr val="bg1"/>
              </a:solidFill>
              <a:latin typeface="Corbel" panose="020B0503020204020204" pitchFamily="34" charset="0"/>
            </a:endParaRPr>
          </a:p>
          <a:p>
            <a:pPr marL="342900" indent="-342900">
              <a:buFont typeface="+mj-lt"/>
              <a:buAutoNum type="arabicPeriod"/>
            </a:pPr>
            <a:r>
              <a:rPr lang="en-GB" sz="3200" b="1" dirty="0">
                <a:solidFill>
                  <a:schemeClr val="bg1"/>
                </a:solidFill>
                <a:latin typeface="Corbel" panose="020B0503020204020204" pitchFamily="34" charset="0"/>
              </a:rPr>
              <a:t>Which gas giants have rings?</a:t>
            </a:r>
          </a:p>
        </p:txBody>
      </p:sp>
    </p:spTree>
    <p:extLst>
      <p:ext uri="{BB962C8B-B14F-4D97-AF65-F5344CB8AC3E}">
        <p14:creationId xmlns:p14="http://schemas.microsoft.com/office/powerpoint/2010/main" val="335907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6A042-FA7E-4A69-A2F1-E3E581EA9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4189"/>
            <a:ext cx="12192000" cy="5269622"/>
          </a:xfrm>
          <a:prstGeom prst="rect">
            <a:avLst/>
          </a:prstGeom>
        </p:spPr>
      </p:pic>
      <p:sp>
        <p:nvSpPr>
          <p:cNvPr id="4" name="TextBox 3">
            <a:extLst>
              <a:ext uri="{FF2B5EF4-FFF2-40B4-BE49-F238E27FC236}">
                <a16:creationId xmlns:a16="http://schemas.microsoft.com/office/drawing/2014/main" id="{D6D40D1A-6CF0-437D-AFB1-534834FD3BA5}"/>
              </a:ext>
            </a:extLst>
          </p:cNvPr>
          <p:cNvSpPr txBox="1"/>
          <p:nvPr/>
        </p:nvSpPr>
        <p:spPr>
          <a:xfrm>
            <a:off x="2700746" y="320040"/>
            <a:ext cx="6858000" cy="830997"/>
          </a:xfrm>
          <a:prstGeom prst="rect">
            <a:avLst/>
          </a:prstGeom>
          <a:noFill/>
        </p:spPr>
        <p:txBody>
          <a:bodyPr wrap="square" rtlCol="0">
            <a:spAutoFit/>
          </a:bodyPr>
          <a:lstStyle/>
          <a:p>
            <a:pPr algn="ctr"/>
            <a:r>
              <a:rPr lang="en-GB" sz="4800" dirty="0">
                <a:solidFill>
                  <a:schemeClr val="bg1"/>
                </a:solidFill>
              </a:rPr>
              <a:t>The Rocky Planets</a:t>
            </a:r>
          </a:p>
        </p:txBody>
      </p:sp>
    </p:spTree>
    <p:extLst>
      <p:ext uri="{BB962C8B-B14F-4D97-AF65-F5344CB8AC3E}">
        <p14:creationId xmlns:p14="http://schemas.microsoft.com/office/powerpoint/2010/main" val="115852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83C44-6CF2-4EB3-9DEC-E0FE3E02BDAA}"/>
              </a:ext>
            </a:extLst>
          </p:cNvPr>
          <p:cNvSpPr>
            <a:spLocks noGrp="1"/>
          </p:cNvSpPr>
          <p:nvPr>
            <p:ph type="title"/>
          </p:nvPr>
        </p:nvSpPr>
        <p:spPr/>
        <p:txBody>
          <a:bodyPr/>
          <a:lstStyle/>
          <a:p>
            <a:r>
              <a:rPr lang="en-GB" dirty="0">
                <a:solidFill>
                  <a:schemeClr val="bg1"/>
                </a:solidFill>
              </a:rPr>
              <a:t>Molten Start</a:t>
            </a:r>
          </a:p>
        </p:txBody>
      </p:sp>
      <p:sp>
        <p:nvSpPr>
          <p:cNvPr id="3" name="TextBox 2">
            <a:extLst>
              <a:ext uri="{FF2B5EF4-FFF2-40B4-BE49-F238E27FC236}">
                <a16:creationId xmlns:a16="http://schemas.microsoft.com/office/drawing/2014/main" id="{F345539A-1142-4A3E-8074-997C0FD7C906}"/>
              </a:ext>
            </a:extLst>
          </p:cNvPr>
          <p:cNvSpPr txBox="1"/>
          <p:nvPr/>
        </p:nvSpPr>
        <p:spPr>
          <a:xfrm>
            <a:off x="658091" y="1490008"/>
            <a:ext cx="11083637" cy="1938992"/>
          </a:xfrm>
          <a:prstGeom prst="rect">
            <a:avLst/>
          </a:prstGeom>
          <a:noFill/>
        </p:spPr>
        <p:txBody>
          <a:bodyPr wrap="square" rtlCol="0">
            <a:spAutoFit/>
          </a:bodyPr>
          <a:lstStyle/>
          <a:p>
            <a:r>
              <a:rPr lang="en-GB" sz="2400" dirty="0">
                <a:solidFill>
                  <a:schemeClr val="bg1"/>
                </a:solidFill>
              </a:rPr>
              <a:t>The planets when they formed where molten (at least partially).</a:t>
            </a:r>
          </a:p>
          <a:p>
            <a:endParaRPr lang="en-GB" sz="2400" dirty="0">
              <a:solidFill>
                <a:schemeClr val="bg1"/>
              </a:solidFill>
            </a:endParaRPr>
          </a:p>
          <a:p>
            <a:r>
              <a:rPr lang="en-GB" sz="2400" dirty="0">
                <a:solidFill>
                  <a:schemeClr val="bg1"/>
                </a:solidFill>
              </a:rPr>
              <a:t>This lead to a process called </a:t>
            </a:r>
            <a:r>
              <a:rPr lang="en-GB" sz="2400" b="1" dirty="0">
                <a:solidFill>
                  <a:schemeClr val="accent2"/>
                </a:solidFill>
              </a:rPr>
              <a:t>differentiation</a:t>
            </a:r>
            <a:r>
              <a:rPr lang="en-GB" sz="2400" dirty="0">
                <a:solidFill>
                  <a:schemeClr val="bg1"/>
                </a:solidFill>
              </a:rPr>
              <a:t> where materials separate according to density with denser materials at the centre of the planet. This is why the rocky planets have dense iron cores and less dense rocky mantles and crusts.</a:t>
            </a:r>
          </a:p>
        </p:txBody>
      </p:sp>
      <p:pic>
        <p:nvPicPr>
          <p:cNvPr id="5" name="Picture 4">
            <a:extLst>
              <a:ext uri="{FF2B5EF4-FFF2-40B4-BE49-F238E27FC236}">
                <a16:creationId xmlns:a16="http://schemas.microsoft.com/office/drawing/2014/main" id="{41FD0A69-DCAB-4B2F-8DF4-B1A826BB6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07594"/>
            <a:ext cx="12192000" cy="3250406"/>
          </a:xfrm>
          <a:prstGeom prst="rect">
            <a:avLst/>
          </a:prstGeom>
        </p:spPr>
      </p:pic>
      <p:sp>
        <p:nvSpPr>
          <p:cNvPr id="6" name="Rectangle 5">
            <a:extLst>
              <a:ext uri="{FF2B5EF4-FFF2-40B4-BE49-F238E27FC236}">
                <a16:creationId xmlns:a16="http://schemas.microsoft.com/office/drawing/2014/main" id="{1202D891-30C5-45DB-B83F-B26ED25F4F36}"/>
              </a:ext>
            </a:extLst>
          </p:cNvPr>
          <p:cNvSpPr/>
          <p:nvPr/>
        </p:nvSpPr>
        <p:spPr>
          <a:xfrm>
            <a:off x="10250443" y="6488668"/>
            <a:ext cx="19415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NASA/Wikimedia</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57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9044D130-09DF-424F-A089-2F06D3B66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008" y="161925"/>
            <a:ext cx="9525000" cy="6696075"/>
          </a:xfrm>
          <a:prstGeom prst="rect">
            <a:avLst/>
          </a:prstGeom>
        </p:spPr>
      </p:pic>
      <p:sp>
        <p:nvSpPr>
          <p:cNvPr id="2" name="Title 1">
            <a:extLst>
              <a:ext uri="{FF2B5EF4-FFF2-40B4-BE49-F238E27FC236}">
                <a16:creationId xmlns:a16="http://schemas.microsoft.com/office/drawing/2014/main" id="{6846C21F-3B1C-4F63-B590-A200210366F4}"/>
              </a:ext>
            </a:extLst>
          </p:cNvPr>
          <p:cNvSpPr>
            <a:spLocks noGrp="1"/>
          </p:cNvSpPr>
          <p:nvPr>
            <p:ph type="title"/>
          </p:nvPr>
        </p:nvSpPr>
        <p:spPr>
          <a:xfrm>
            <a:off x="263435" y="561266"/>
            <a:ext cx="10515600" cy="1325563"/>
          </a:xfrm>
        </p:spPr>
        <p:txBody>
          <a:bodyPr>
            <a:normAutofit fontScale="90000"/>
          </a:bodyPr>
          <a:lstStyle/>
          <a:p>
            <a:r>
              <a:rPr lang="en-GB" dirty="0"/>
              <a:t>Earth’s</a:t>
            </a:r>
            <a:br>
              <a:rPr lang="en-GB" dirty="0"/>
            </a:br>
            <a:r>
              <a:rPr lang="en-GB" dirty="0"/>
              <a:t>Complex</a:t>
            </a:r>
            <a:br>
              <a:rPr lang="en-GB" dirty="0"/>
            </a:br>
            <a:r>
              <a:rPr lang="en-GB" dirty="0"/>
              <a:t>Insides</a:t>
            </a:r>
          </a:p>
        </p:txBody>
      </p:sp>
      <p:sp>
        <p:nvSpPr>
          <p:cNvPr id="3" name="Rectangle 2">
            <a:extLst>
              <a:ext uri="{FF2B5EF4-FFF2-40B4-BE49-F238E27FC236}">
                <a16:creationId xmlns:a16="http://schemas.microsoft.com/office/drawing/2014/main" id="{57CCC69A-2D8A-4F7A-B3D3-336E87882E58}"/>
              </a:ext>
            </a:extLst>
          </p:cNvPr>
          <p:cNvSpPr/>
          <p:nvPr/>
        </p:nvSpPr>
        <p:spPr>
          <a:xfrm>
            <a:off x="10519747" y="6488668"/>
            <a:ext cx="1672253" cy="369332"/>
          </a:xfrm>
          <a:prstGeom prst="rect">
            <a:avLst/>
          </a:prstGeom>
        </p:spPr>
        <p:txBody>
          <a:bodyPr wrap="none">
            <a:spAutoFit/>
          </a:bodyPr>
          <a:lstStyle/>
          <a:p>
            <a:r>
              <a:rPr lang="en-GB" dirty="0">
                <a:latin typeface="Arial" panose="020B0604020202020204" pitchFamily="34" charset="0"/>
                <a:cs typeface="Arial" panose="020B0604020202020204" pitchFamily="34" charset="0"/>
              </a:rPr>
              <a:t>pubs.usgs.gov</a:t>
            </a:r>
          </a:p>
        </p:txBody>
      </p:sp>
    </p:spTree>
    <p:extLst>
      <p:ext uri="{BB962C8B-B14F-4D97-AF65-F5344CB8AC3E}">
        <p14:creationId xmlns:p14="http://schemas.microsoft.com/office/powerpoint/2010/main" val="67969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EC55-75D9-4C79-BFFE-93B6DF12CA6F}"/>
              </a:ext>
            </a:extLst>
          </p:cNvPr>
          <p:cNvSpPr>
            <a:spLocks noGrp="1"/>
          </p:cNvSpPr>
          <p:nvPr>
            <p:ph type="title"/>
          </p:nvPr>
        </p:nvSpPr>
        <p:spPr/>
        <p:txBody>
          <a:bodyPr/>
          <a:lstStyle/>
          <a:p>
            <a:r>
              <a:rPr lang="en-GB" dirty="0"/>
              <a:t>Lithospheres</a:t>
            </a:r>
          </a:p>
        </p:txBody>
      </p:sp>
      <p:pic>
        <p:nvPicPr>
          <p:cNvPr id="4" name="Picture 3" descr="Chart&#10;&#10;Description automatically generated">
            <a:extLst>
              <a:ext uri="{FF2B5EF4-FFF2-40B4-BE49-F238E27FC236}">
                <a16:creationId xmlns:a16="http://schemas.microsoft.com/office/drawing/2014/main" id="{1B72054D-C556-47B2-8B83-C63BA7FC2E1A}"/>
              </a:ext>
            </a:extLst>
          </p:cNvPr>
          <p:cNvPicPr>
            <a:picLocks noChangeAspect="1"/>
          </p:cNvPicPr>
          <p:nvPr/>
        </p:nvPicPr>
        <p:blipFill rotWithShape="1">
          <a:blip r:embed="rId3">
            <a:extLst>
              <a:ext uri="{28A0092B-C50C-407E-A947-70E740481C1C}">
                <a14:useLocalDpi xmlns:a14="http://schemas.microsoft.com/office/drawing/2010/main" val="0"/>
              </a:ext>
            </a:extLst>
          </a:blip>
          <a:srcRect l="15016" t="24655" r="9755" b="6469"/>
          <a:stretch/>
        </p:blipFill>
        <p:spPr>
          <a:xfrm>
            <a:off x="6202260" y="929023"/>
            <a:ext cx="5838737" cy="5345720"/>
          </a:xfrm>
          <a:prstGeom prst="rect">
            <a:avLst/>
          </a:prstGeom>
        </p:spPr>
      </p:pic>
      <p:pic>
        <p:nvPicPr>
          <p:cNvPr id="6" name="Picture 5" descr="Graphical user interface, chart&#10;&#10;Description automatically generated">
            <a:extLst>
              <a:ext uri="{FF2B5EF4-FFF2-40B4-BE49-F238E27FC236}">
                <a16:creationId xmlns:a16="http://schemas.microsoft.com/office/drawing/2014/main" id="{2727D388-3507-4863-9193-690834DE90A7}"/>
              </a:ext>
            </a:extLst>
          </p:cNvPr>
          <p:cNvPicPr>
            <a:picLocks noChangeAspect="1"/>
          </p:cNvPicPr>
          <p:nvPr/>
        </p:nvPicPr>
        <p:blipFill rotWithShape="1">
          <a:blip r:embed="rId4">
            <a:extLst>
              <a:ext uri="{28A0092B-C50C-407E-A947-70E740481C1C}">
                <a14:useLocalDpi xmlns:a14="http://schemas.microsoft.com/office/drawing/2010/main" val="0"/>
              </a:ext>
            </a:extLst>
          </a:blip>
          <a:srcRect l="14281" t="24655" r="7920"/>
          <a:stretch/>
        </p:blipFill>
        <p:spPr>
          <a:xfrm>
            <a:off x="486562" y="1061854"/>
            <a:ext cx="5838737" cy="5654630"/>
          </a:xfrm>
          <a:prstGeom prst="rect">
            <a:avLst/>
          </a:prstGeom>
        </p:spPr>
      </p:pic>
    </p:spTree>
    <p:extLst>
      <p:ext uri="{BB962C8B-B14F-4D97-AF65-F5344CB8AC3E}">
        <p14:creationId xmlns:p14="http://schemas.microsoft.com/office/powerpoint/2010/main" val="194810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EC55-75D9-4C79-BFFE-93B6DF12CA6F}"/>
              </a:ext>
            </a:extLst>
          </p:cNvPr>
          <p:cNvSpPr>
            <a:spLocks noGrp="1"/>
          </p:cNvSpPr>
          <p:nvPr>
            <p:ph type="title"/>
          </p:nvPr>
        </p:nvSpPr>
        <p:spPr/>
        <p:txBody>
          <a:bodyPr/>
          <a:lstStyle/>
          <a:p>
            <a:r>
              <a:rPr lang="en-GB" dirty="0"/>
              <a:t>Lithospheres</a:t>
            </a:r>
          </a:p>
        </p:txBody>
      </p:sp>
      <p:pic>
        <p:nvPicPr>
          <p:cNvPr id="5" name="Picture 4" descr="Chart&#10;&#10;Description automatically generated">
            <a:extLst>
              <a:ext uri="{FF2B5EF4-FFF2-40B4-BE49-F238E27FC236}">
                <a16:creationId xmlns:a16="http://schemas.microsoft.com/office/drawing/2014/main" id="{711E8449-4554-4B93-91C8-9851243DE7E8}"/>
              </a:ext>
            </a:extLst>
          </p:cNvPr>
          <p:cNvPicPr>
            <a:picLocks noChangeAspect="1"/>
          </p:cNvPicPr>
          <p:nvPr/>
        </p:nvPicPr>
        <p:blipFill rotWithShape="1">
          <a:blip r:embed="rId3">
            <a:extLst>
              <a:ext uri="{28A0092B-C50C-407E-A947-70E740481C1C}">
                <a14:useLocalDpi xmlns:a14="http://schemas.microsoft.com/office/drawing/2010/main" val="0"/>
              </a:ext>
            </a:extLst>
          </a:blip>
          <a:srcRect l="19786" t="26376" r="14893" b="9404"/>
          <a:stretch/>
        </p:blipFill>
        <p:spPr>
          <a:xfrm>
            <a:off x="5419289" y="377387"/>
            <a:ext cx="6207853" cy="6103226"/>
          </a:xfrm>
          <a:prstGeom prst="rect">
            <a:avLst/>
          </a:prstGeom>
        </p:spPr>
      </p:pic>
      <p:sp>
        <p:nvSpPr>
          <p:cNvPr id="7" name="TextBox 6">
            <a:extLst>
              <a:ext uri="{FF2B5EF4-FFF2-40B4-BE49-F238E27FC236}">
                <a16:creationId xmlns:a16="http://schemas.microsoft.com/office/drawing/2014/main" id="{DF1D2467-66DC-415D-B9BA-46A0EC76CDD7}"/>
              </a:ext>
            </a:extLst>
          </p:cNvPr>
          <p:cNvSpPr txBox="1"/>
          <p:nvPr/>
        </p:nvSpPr>
        <p:spPr>
          <a:xfrm>
            <a:off x="1094319" y="2090172"/>
            <a:ext cx="4241080" cy="2677656"/>
          </a:xfrm>
          <a:prstGeom prst="rect">
            <a:avLst/>
          </a:prstGeom>
          <a:noFill/>
        </p:spPr>
        <p:txBody>
          <a:bodyPr wrap="square" rtlCol="0">
            <a:spAutoFit/>
          </a:bodyPr>
          <a:lstStyle/>
          <a:p>
            <a:r>
              <a:rPr lang="en-GB" sz="2400" dirty="0"/>
              <a:t>Smaller planets which cool faster or have cooled already have thicker and stronger lithospheres.</a:t>
            </a:r>
          </a:p>
          <a:p>
            <a:endParaRPr lang="en-GB" sz="2400" dirty="0"/>
          </a:p>
          <a:p>
            <a:r>
              <a:rPr lang="en-GB" sz="2400" dirty="0"/>
              <a:t>This means they have less geological activity.</a:t>
            </a:r>
          </a:p>
        </p:txBody>
      </p:sp>
    </p:spTree>
    <p:extLst>
      <p:ext uri="{BB962C8B-B14F-4D97-AF65-F5344CB8AC3E}">
        <p14:creationId xmlns:p14="http://schemas.microsoft.com/office/powerpoint/2010/main" val="344365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2EC55-75D9-4C79-BFFE-93B6DF12CA6F}"/>
              </a:ext>
            </a:extLst>
          </p:cNvPr>
          <p:cNvSpPr>
            <a:spLocks noGrp="1"/>
          </p:cNvSpPr>
          <p:nvPr>
            <p:ph type="title"/>
          </p:nvPr>
        </p:nvSpPr>
        <p:spPr/>
        <p:txBody>
          <a:bodyPr/>
          <a:lstStyle/>
          <a:p>
            <a:r>
              <a:rPr lang="en-GB" dirty="0"/>
              <a:t>Lithospheres</a:t>
            </a:r>
          </a:p>
        </p:txBody>
      </p:sp>
      <p:pic>
        <p:nvPicPr>
          <p:cNvPr id="5" name="Picture 4" descr="Chart&#10;&#10;Description automatically generated">
            <a:extLst>
              <a:ext uri="{FF2B5EF4-FFF2-40B4-BE49-F238E27FC236}">
                <a16:creationId xmlns:a16="http://schemas.microsoft.com/office/drawing/2014/main" id="{711E8449-4554-4B93-91C8-9851243DE7E8}"/>
              </a:ext>
            </a:extLst>
          </p:cNvPr>
          <p:cNvPicPr>
            <a:picLocks noChangeAspect="1"/>
          </p:cNvPicPr>
          <p:nvPr/>
        </p:nvPicPr>
        <p:blipFill rotWithShape="1">
          <a:blip r:embed="rId3">
            <a:extLst>
              <a:ext uri="{28A0092B-C50C-407E-A947-70E740481C1C}">
                <a14:useLocalDpi xmlns:a14="http://schemas.microsoft.com/office/drawing/2010/main" val="0"/>
              </a:ext>
            </a:extLst>
          </a:blip>
          <a:srcRect l="19786" t="26376" r="14893" b="9404"/>
          <a:stretch/>
        </p:blipFill>
        <p:spPr>
          <a:xfrm>
            <a:off x="5419289" y="377387"/>
            <a:ext cx="6207853" cy="6103226"/>
          </a:xfrm>
          <a:prstGeom prst="rect">
            <a:avLst/>
          </a:prstGeom>
        </p:spPr>
      </p:pic>
      <p:sp>
        <p:nvSpPr>
          <p:cNvPr id="7" name="TextBox 6">
            <a:extLst>
              <a:ext uri="{FF2B5EF4-FFF2-40B4-BE49-F238E27FC236}">
                <a16:creationId xmlns:a16="http://schemas.microsoft.com/office/drawing/2014/main" id="{DF1D2467-66DC-415D-B9BA-46A0EC76CDD7}"/>
              </a:ext>
            </a:extLst>
          </p:cNvPr>
          <p:cNvSpPr txBox="1"/>
          <p:nvPr/>
        </p:nvSpPr>
        <p:spPr>
          <a:xfrm>
            <a:off x="1094319" y="2090172"/>
            <a:ext cx="4241080" cy="2677656"/>
          </a:xfrm>
          <a:prstGeom prst="rect">
            <a:avLst/>
          </a:prstGeom>
          <a:noFill/>
        </p:spPr>
        <p:txBody>
          <a:bodyPr wrap="square" rtlCol="0">
            <a:spAutoFit/>
          </a:bodyPr>
          <a:lstStyle/>
          <a:p>
            <a:r>
              <a:rPr lang="en-GB" sz="2400" dirty="0"/>
              <a:t>When planets cool stresses form in the lithosphere leading to geological activity like rifts, earthquakes etc.</a:t>
            </a:r>
          </a:p>
          <a:p>
            <a:endParaRPr lang="en-GB" sz="2400" dirty="0"/>
          </a:p>
          <a:p>
            <a:r>
              <a:rPr lang="en-GB" sz="2400" dirty="0"/>
              <a:t>Out-gassing from the rocks creates the atmosphere!</a:t>
            </a:r>
          </a:p>
        </p:txBody>
      </p:sp>
    </p:spTree>
    <p:extLst>
      <p:ext uri="{BB962C8B-B14F-4D97-AF65-F5344CB8AC3E}">
        <p14:creationId xmlns:p14="http://schemas.microsoft.com/office/powerpoint/2010/main" val="648639137"/>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0DF842C9-4962-45C0-ABDD-8F94FACB43AE}" vid="{94601DFF-8D49-4B8E-A280-D4A43E3C2C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126</TotalTime>
  <Words>1668</Words>
  <Application>Microsoft Office PowerPoint</Application>
  <PresentationFormat>Widescreen</PresentationFormat>
  <Paragraphs>172</Paragraphs>
  <Slides>29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Corbel</vt:lpstr>
      <vt:lpstr>Corbel Light</vt:lpstr>
      <vt:lpstr>Times New Roman</vt:lpstr>
      <vt:lpstr>Astro</vt:lpstr>
      <vt:lpstr>PowerPoint Presentation</vt:lpstr>
      <vt:lpstr>Planetary Surfaces</vt:lpstr>
      <vt:lpstr>PowerPoint Presentation</vt:lpstr>
      <vt:lpstr>PowerPoint Presentation</vt:lpstr>
      <vt:lpstr>Molten Start</vt:lpstr>
      <vt:lpstr>Earth’s Complex Insides</vt:lpstr>
      <vt:lpstr>Lithospheres</vt:lpstr>
      <vt:lpstr>Lithospheres</vt:lpstr>
      <vt:lpstr>Lithospheres</vt:lpstr>
      <vt:lpstr>PowerPoint Presentation</vt:lpstr>
      <vt:lpstr>PowerPoint Presentation</vt:lpstr>
      <vt:lpstr>Quick Recap</vt:lpstr>
      <vt:lpstr>Surface Processes</vt:lpstr>
      <vt:lpstr>Impact Cratering</vt:lpstr>
      <vt:lpstr>PowerPoint Presentation</vt:lpstr>
      <vt:lpstr>Volcanism</vt:lpstr>
      <vt:lpstr>PowerPoint Presentation</vt:lpstr>
      <vt:lpstr>Tectonics</vt:lpstr>
      <vt:lpstr>PowerPoint Presentation</vt:lpstr>
      <vt:lpstr>Erosion</vt:lpstr>
      <vt:lpstr>Geology of Mars</vt:lpstr>
      <vt:lpstr>Ancient Martian Ocean?</vt:lpstr>
      <vt:lpstr>Water on Mars in the Past?</vt:lpstr>
      <vt:lpstr>Water on Mars Today?</vt:lpstr>
      <vt:lpstr>Why doesn’t Mars have water today?</vt:lpstr>
      <vt:lpstr>Geology  of  Venus</vt:lpstr>
      <vt:lpstr>Why doesn’t Venus have water?</vt:lpstr>
      <vt:lpstr>PowerPoint Presentation</vt:lpstr>
      <vt:lpstr>Kepler’s Laws &amp; Gravity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22</cp:revision>
  <dcterms:created xsi:type="dcterms:W3CDTF">2020-11-10T21:16:20Z</dcterms:created>
  <dcterms:modified xsi:type="dcterms:W3CDTF">2020-11-10T23:22:24Z</dcterms:modified>
</cp:coreProperties>
</file>